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5.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6.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21.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3" r:id="rId2"/>
  </p:sldMasterIdLst>
  <p:notesMasterIdLst>
    <p:notesMasterId r:id="rId45"/>
  </p:notesMasterIdLst>
  <p:sldIdLst>
    <p:sldId id="685" r:id="rId3"/>
    <p:sldId id="694" r:id="rId4"/>
    <p:sldId id="708" r:id="rId5"/>
    <p:sldId id="710" r:id="rId6"/>
    <p:sldId id="709" r:id="rId7"/>
    <p:sldId id="711" r:id="rId8"/>
    <p:sldId id="712" r:id="rId9"/>
    <p:sldId id="714" r:id="rId10"/>
    <p:sldId id="713" r:id="rId11"/>
    <p:sldId id="715" r:id="rId12"/>
    <p:sldId id="716" r:id="rId13"/>
    <p:sldId id="717" r:id="rId14"/>
    <p:sldId id="727" r:id="rId15"/>
    <p:sldId id="718" r:id="rId16"/>
    <p:sldId id="728" r:id="rId17"/>
    <p:sldId id="729" r:id="rId18"/>
    <p:sldId id="721" r:id="rId19"/>
    <p:sldId id="725" r:id="rId20"/>
    <p:sldId id="722" r:id="rId21"/>
    <p:sldId id="730" r:id="rId22"/>
    <p:sldId id="756" r:id="rId23"/>
    <p:sldId id="724" r:id="rId24"/>
    <p:sldId id="733" r:id="rId25"/>
    <p:sldId id="750" r:id="rId26"/>
    <p:sldId id="752" r:id="rId27"/>
    <p:sldId id="734" r:id="rId28"/>
    <p:sldId id="763" r:id="rId29"/>
    <p:sldId id="758" r:id="rId30"/>
    <p:sldId id="265" r:id="rId31"/>
    <p:sldId id="736" r:id="rId32"/>
    <p:sldId id="742" r:id="rId33"/>
    <p:sldId id="738" r:id="rId34"/>
    <p:sldId id="575" r:id="rId35"/>
    <p:sldId id="743" r:id="rId36"/>
    <p:sldId id="590" r:id="rId37"/>
    <p:sldId id="753" r:id="rId38"/>
    <p:sldId id="755" r:id="rId39"/>
    <p:sldId id="757" r:id="rId40"/>
    <p:sldId id="262" r:id="rId41"/>
    <p:sldId id="739" r:id="rId42"/>
    <p:sldId id="745" r:id="rId43"/>
    <p:sldId id="773" r:id="rId44"/>
  </p:sldIdLst>
  <p:sldSz cx="12192000" cy="6858000"/>
  <p:notesSz cx="6742113" cy="9872663"/>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p15:clr>
            <a:srgbClr val="A4A3A4"/>
          </p15:clr>
        </p15:guide>
      </p15:sldGuideLst>
    </p:ext>
    <p:ext uri="{2D200454-40CA-4A62-9FC3-DE9A4176ACB9}">
      <p15:notesGuideLst xmlns:p15="http://schemas.microsoft.com/office/powerpoint/2012/main">
        <p15:guide id="1" orient="horz" pos="3109" userDrawn="1">
          <p15:clr>
            <a:srgbClr val="A4A3A4"/>
          </p15:clr>
        </p15:guide>
        <p15:guide id="2" pos="2123"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2D5ABB26-0587-4C30-8999-92F81FD0307C}" styleName="Keine Formatvorlage, kein Raster">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307" autoAdjust="0"/>
    <p:restoredTop sz="61135" autoAdjust="0"/>
  </p:normalViewPr>
  <p:slideViewPr>
    <p:cSldViewPr snapToGrid="0">
      <p:cViewPr varScale="1">
        <p:scale>
          <a:sx n="57" d="100"/>
          <a:sy n="57" d="100"/>
        </p:scale>
        <p:origin x="1482" y="78"/>
      </p:cViewPr>
      <p:guideLst>
        <p:guide orient="horz" pos="2160"/>
        <p:guide pos="3840"/>
      </p:guideLst>
    </p:cSldViewPr>
  </p:slideViewPr>
  <p:notesTextViewPr>
    <p:cViewPr>
      <p:scale>
        <a:sx n="1" d="1"/>
        <a:sy n="1" d="1"/>
      </p:scale>
      <p:origin x="0" y="0"/>
    </p:cViewPr>
  </p:notesTextViewPr>
  <p:sorterViewPr>
    <p:cViewPr>
      <p:scale>
        <a:sx n="20" d="100"/>
        <a:sy n="20" d="100"/>
      </p:scale>
      <p:origin x="0" y="0"/>
    </p:cViewPr>
  </p:sorterViewPr>
  <p:notesViewPr>
    <p:cSldViewPr snapToGrid="0" showGuides="1">
      <p:cViewPr>
        <p:scale>
          <a:sx n="75" d="100"/>
          <a:sy n="75" d="100"/>
        </p:scale>
        <p:origin x="4116" y="216"/>
      </p:cViewPr>
      <p:guideLst>
        <p:guide orient="horz" pos="3109"/>
        <p:guide pos="2123"/>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theme" Target="theme/theme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presProps" Target="presProps.xml"/><Relationship Id="rId20" Type="http://schemas.openxmlformats.org/officeDocument/2006/relationships/slide" Target="slides/slide18.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1"/>
    <c:plotArea>
      <c:layout/>
      <c:barChart>
        <c:barDir val="col"/>
        <c:grouping val="clustered"/>
        <c:varyColors val="0"/>
        <c:ser>
          <c:idx val="0"/>
          <c:order val="0"/>
          <c:tx>
            <c:strRef>
              <c:f>Sheet1!$B$1</c:f>
              <c:strCache>
                <c:ptCount val="1"/>
                <c:pt idx="0">
                  <c:v>Kästchen</c:v>
                </c:pt>
              </c:strCache>
            </c:strRef>
          </c:tx>
          <c:spPr>
            <a:solidFill>
              <a:schemeClr val="dk1">
                <a:tint val="88500"/>
              </a:schemeClr>
            </a:solidFill>
            <a:ln>
              <a:noFill/>
            </a:ln>
            <a:effectLst/>
          </c:spPr>
          <c:invertIfNegative val="0"/>
          <c:cat>
            <c:strRef>
              <c:f>Sheet1!$A$2:$A$4</c:f>
              <c:strCache>
                <c:ptCount val="3"/>
                <c:pt idx="0">
                  <c:v>1. Durchgang: neutral</c:v>
                </c:pt>
                <c:pt idx="1">
                  <c:v>2. Durchgang: kongruent</c:v>
                </c:pt>
                <c:pt idx="2">
                  <c:v>3. Durchgang: inkongruent</c:v>
                </c:pt>
              </c:strCache>
            </c:strRef>
          </c:cat>
          <c:val>
            <c:numRef>
              <c:f>Sheet1!$B$2:$B$4</c:f>
              <c:numCache>
                <c:formatCode>General</c:formatCode>
                <c:ptCount val="3"/>
                <c:pt idx="0">
                  <c:v>3</c:v>
                </c:pt>
                <c:pt idx="1">
                  <c:v>4</c:v>
                </c:pt>
                <c:pt idx="2">
                  <c:v>1</c:v>
                </c:pt>
              </c:numCache>
            </c:numRef>
          </c:val>
          <c:extLst>
            <c:ext xmlns:c16="http://schemas.microsoft.com/office/drawing/2014/chart" uri="{C3380CC4-5D6E-409C-BE32-E72D297353CC}">
              <c16:uniqueId val="{00000000-E5F5-E94C-A93E-AC2F91DB2E3D}"/>
            </c:ext>
          </c:extLst>
        </c:ser>
        <c:dLbls>
          <c:showLegendKey val="0"/>
          <c:showVal val="0"/>
          <c:showCatName val="0"/>
          <c:showSerName val="0"/>
          <c:showPercent val="0"/>
          <c:showBubbleSize val="0"/>
        </c:dLbls>
        <c:gapWidth val="219"/>
        <c:overlap val="-27"/>
        <c:axId val="1593136239"/>
        <c:axId val="1593136639"/>
      </c:barChart>
      <c:catAx>
        <c:axId val="1593136239"/>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de-DE"/>
          </a:p>
        </c:txPr>
        <c:crossAx val="1593136639"/>
        <c:crosses val="autoZero"/>
        <c:auto val="1"/>
        <c:lblAlgn val="ctr"/>
        <c:lblOffset val="100"/>
        <c:noMultiLvlLbl val="0"/>
      </c:catAx>
      <c:valAx>
        <c:axId val="1593136639"/>
        <c:scaling>
          <c:orientation val="minMax"/>
        </c:scaling>
        <c:delete val="1"/>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r>
                  <a:rPr lang="en-GB"/>
                  <a:t># Kästchen</a:t>
                </a:r>
              </a:p>
            </c:rich>
          </c:tx>
          <c:overlay val="0"/>
          <c:spPr>
            <a:noFill/>
            <a:ln>
              <a:noFill/>
            </a:ln>
            <a:effectLst/>
          </c:spPr>
          <c:txPr>
            <a:bodyPr rot="-54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de-DE"/>
            </a:p>
          </c:txPr>
        </c:title>
        <c:numFmt formatCode="General" sourceLinked="1"/>
        <c:majorTickMark val="none"/>
        <c:minorTickMark val="none"/>
        <c:tickLblPos val="nextTo"/>
        <c:crossAx val="1593136239"/>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2000">
          <a:latin typeface="+mn-lt"/>
        </a:defRPr>
      </a:pPr>
      <a:endParaRPr lang="de-DE"/>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Reaktionszeit</c:v>
                </c:pt>
              </c:strCache>
            </c:strRef>
          </c:tx>
          <c:spPr>
            <a:solidFill>
              <a:schemeClr val="accent1"/>
            </a:solidFill>
            <a:ln>
              <a:noFill/>
            </a:ln>
            <a:effectLst/>
          </c:spPr>
          <c:invertIfNegative val="0"/>
          <c:cat>
            <c:strRef>
              <c:f>Sheet1!$A$2:$A$5</c:f>
              <c:strCache>
                <c:ptCount val="4"/>
                <c:pt idx="0">
                  <c:v>Person A oder Bedingung A: langsam, aber sorgfältig</c:v>
                </c:pt>
                <c:pt idx="1">
                  <c:v>Person B oder Bedingung B: schnell, aber fehleranfällig</c:v>
                </c:pt>
                <c:pt idx="2">
                  <c:v>Person A oder Bedingung A: langsam, aber sorgfältig</c:v>
                </c:pt>
                <c:pt idx="3">
                  <c:v>Person B oder Bedingung B: schnell, aber fehleranfällig</c:v>
                </c:pt>
              </c:strCache>
            </c:strRef>
          </c:cat>
          <c:val>
            <c:numRef>
              <c:f>Sheet1!$B$2:$B$5</c:f>
              <c:numCache>
                <c:formatCode>General</c:formatCode>
                <c:ptCount val="4"/>
                <c:pt idx="0">
                  <c:v>0.5</c:v>
                </c:pt>
                <c:pt idx="1">
                  <c:v>0.1</c:v>
                </c:pt>
                <c:pt idx="2">
                  <c:v>1</c:v>
                </c:pt>
                <c:pt idx="3">
                  <c:v>0.5</c:v>
                </c:pt>
              </c:numCache>
            </c:numRef>
          </c:val>
          <c:extLst>
            <c:ext xmlns:c16="http://schemas.microsoft.com/office/drawing/2014/chart" uri="{C3380CC4-5D6E-409C-BE32-E72D297353CC}">
              <c16:uniqueId val="{00000000-39A4-C54E-AAEF-DFA7CA0B5C92}"/>
            </c:ext>
          </c:extLst>
        </c:ser>
        <c:ser>
          <c:idx val="1"/>
          <c:order val="1"/>
          <c:tx>
            <c:strRef>
              <c:f>Sheet1!$C$1</c:f>
              <c:strCache>
                <c:ptCount val="1"/>
                <c:pt idx="0">
                  <c:v>Fehlerrate</c:v>
                </c:pt>
              </c:strCache>
            </c:strRef>
          </c:tx>
          <c:spPr>
            <a:solidFill>
              <a:schemeClr val="accent2"/>
            </a:solidFill>
            <a:ln>
              <a:noFill/>
            </a:ln>
            <a:effectLst/>
          </c:spPr>
          <c:invertIfNegative val="0"/>
          <c:cat>
            <c:strRef>
              <c:f>Sheet1!$A$2:$A$5</c:f>
              <c:strCache>
                <c:ptCount val="4"/>
                <c:pt idx="0">
                  <c:v>Person A oder Bedingung A: langsam, aber sorgfältig</c:v>
                </c:pt>
                <c:pt idx="1">
                  <c:v>Person B oder Bedingung B: schnell, aber fehleranfällig</c:v>
                </c:pt>
                <c:pt idx="2">
                  <c:v>Person A oder Bedingung A: langsam, aber sorgfältig</c:v>
                </c:pt>
                <c:pt idx="3">
                  <c:v>Person B oder Bedingung B: schnell, aber fehleranfällig</c:v>
                </c:pt>
              </c:strCache>
            </c:strRef>
          </c:cat>
          <c:val>
            <c:numRef>
              <c:f>Sheet1!$C$2:$C$5</c:f>
              <c:numCache>
                <c:formatCode>General</c:formatCode>
                <c:ptCount val="4"/>
                <c:pt idx="0">
                  <c:v>0.1</c:v>
                </c:pt>
                <c:pt idx="1">
                  <c:v>0.5</c:v>
                </c:pt>
                <c:pt idx="2">
                  <c:v>0.5</c:v>
                </c:pt>
                <c:pt idx="3">
                  <c:v>1</c:v>
                </c:pt>
              </c:numCache>
            </c:numRef>
          </c:val>
          <c:extLst>
            <c:ext xmlns:c16="http://schemas.microsoft.com/office/drawing/2014/chart" uri="{C3380CC4-5D6E-409C-BE32-E72D297353CC}">
              <c16:uniqueId val="{00000001-39A4-C54E-AAEF-DFA7CA0B5C92}"/>
            </c:ext>
          </c:extLst>
        </c:ser>
        <c:dLbls>
          <c:showLegendKey val="0"/>
          <c:showVal val="0"/>
          <c:showCatName val="0"/>
          <c:showSerName val="0"/>
          <c:showPercent val="0"/>
          <c:showBubbleSize val="0"/>
        </c:dLbls>
        <c:gapWidth val="219"/>
        <c:overlap val="-27"/>
        <c:axId val="1577121727"/>
        <c:axId val="1577123935"/>
      </c:barChart>
      <c:catAx>
        <c:axId val="157712172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de-DE"/>
          </a:p>
        </c:txPr>
        <c:crossAx val="1577123935"/>
        <c:crosses val="autoZero"/>
        <c:auto val="1"/>
        <c:lblAlgn val="ctr"/>
        <c:lblOffset val="100"/>
        <c:tickLblSkip val="1"/>
        <c:noMultiLvlLbl val="0"/>
      </c:catAx>
      <c:valAx>
        <c:axId val="1577123935"/>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577121727"/>
        <c:crossesAt val="1"/>
        <c:crossBetween val="between"/>
      </c:valAx>
      <c:spPr>
        <a:noFill/>
        <a:ln>
          <a:noFill/>
        </a:ln>
        <a:effectLst/>
      </c:spPr>
    </c:plotArea>
    <c:legend>
      <c:legendPos val="l"/>
      <c:overlay val="0"/>
      <c:spPr>
        <a:noFill/>
        <a:ln>
          <a:noFill/>
        </a:ln>
        <a:effectLst/>
      </c:spPr>
      <c:txPr>
        <a:bodyPr rot="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de-D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2000"/>
      </a:pPr>
      <a:endParaRPr lang="de-DE"/>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Reaktionszeit</c:v>
                </c:pt>
              </c:strCache>
            </c:strRef>
          </c:tx>
          <c:spPr>
            <a:solidFill>
              <a:schemeClr val="accent1"/>
            </a:solidFill>
            <a:ln>
              <a:noFill/>
            </a:ln>
            <a:effectLst/>
          </c:spPr>
          <c:invertIfNegative val="0"/>
          <c:cat>
            <c:strRef>
              <c:f>Sheet1!$A$2:$A$5</c:f>
              <c:strCache>
                <c:ptCount val="4"/>
                <c:pt idx="0">
                  <c:v>Person A oder Bedingung A: langsam, aber sorgfältig</c:v>
                </c:pt>
                <c:pt idx="1">
                  <c:v>Person B oder Bedingung B: schnell, aber fehleranfällig</c:v>
                </c:pt>
                <c:pt idx="2">
                  <c:v>Person A oder Bedingung A: langsam, aber sorgfältig</c:v>
                </c:pt>
                <c:pt idx="3">
                  <c:v>Person B oder Bedingung B: schnell, aber fehleranfällig</c:v>
                </c:pt>
              </c:strCache>
            </c:strRef>
          </c:cat>
          <c:val>
            <c:numRef>
              <c:f>Sheet1!$B$2:$B$5</c:f>
              <c:numCache>
                <c:formatCode>General</c:formatCode>
                <c:ptCount val="4"/>
                <c:pt idx="0">
                  <c:v>0.5</c:v>
                </c:pt>
                <c:pt idx="1">
                  <c:v>0.1</c:v>
                </c:pt>
                <c:pt idx="2">
                  <c:v>1</c:v>
                </c:pt>
                <c:pt idx="3">
                  <c:v>0.5</c:v>
                </c:pt>
              </c:numCache>
            </c:numRef>
          </c:val>
          <c:extLst>
            <c:ext xmlns:c16="http://schemas.microsoft.com/office/drawing/2014/chart" uri="{C3380CC4-5D6E-409C-BE32-E72D297353CC}">
              <c16:uniqueId val="{00000000-39A4-C54E-AAEF-DFA7CA0B5C92}"/>
            </c:ext>
          </c:extLst>
        </c:ser>
        <c:ser>
          <c:idx val="1"/>
          <c:order val="1"/>
          <c:tx>
            <c:strRef>
              <c:f>Sheet1!$C$1</c:f>
              <c:strCache>
                <c:ptCount val="1"/>
                <c:pt idx="0">
                  <c:v>Fehlerrate</c:v>
                </c:pt>
              </c:strCache>
            </c:strRef>
          </c:tx>
          <c:spPr>
            <a:solidFill>
              <a:schemeClr val="accent2"/>
            </a:solidFill>
            <a:ln>
              <a:noFill/>
            </a:ln>
            <a:effectLst/>
          </c:spPr>
          <c:invertIfNegative val="0"/>
          <c:cat>
            <c:strRef>
              <c:f>Sheet1!$A$2:$A$5</c:f>
              <c:strCache>
                <c:ptCount val="4"/>
                <c:pt idx="0">
                  <c:v>Person A oder Bedingung A: langsam, aber sorgfältig</c:v>
                </c:pt>
                <c:pt idx="1">
                  <c:v>Person B oder Bedingung B: schnell, aber fehleranfällig</c:v>
                </c:pt>
                <c:pt idx="2">
                  <c:v>Person A oder Bedingung A: langsam, aber sorgfältig</c:v>
                </c:pt>
                <c:pt idx="3">
                  <c:v>Person B oder Bedingung B: schnell, aber fehleranfällig</c:v>
                </c:pt>
              </c:strCache>
            </c:strRef>
          </c:cat>
          <c:val>
            <c:numRef>
              <c:f>Sheet1!$C$2:$C$5</c:f>
              <c:numCache>
                <c:formatCode>General</c:formatCode>
                <c:ptCount val="4"/>
                <c:pt idx="0">
                  <c:v>0.1</c:v>
                </c:pt>
                <c:pt idx="1">
                  <c:v>0.5</c:v>
                </c:pt>
                <c:pt idx="2">
                  <c:v>0.5</c:v>
                </c:pt>
                <c:pt idx="3">
                  <c:v>1</c:v>
                </c:pt>
              </c:numCache>
            </c:numRef>
          </c:val>
          <c:extLst>
            <c:ext xmlns:c16="http://schemas.microsoft.com/office/drawing/2014/chart" uri="{C3380CC4-5D6E-409C-BE32-E72D297353CC}">
              <c16:uniqueId val="{00000001-39A4-C54E-AAEF-DFA7CA0B5C92}"/>
            </c:ext>
          </c:extLst>
        </c:ser>
        <c:dLbls>
          <c:showLegendKey val="0"/>
          <c:showVal val="0"/>
          <c:showCatName val="0"/>
          <c:showSerName val="0"/>
          <c:showPercent val="0"/>
          <c:showBubbleSize val="0"/>
        </c:dLbls>
        <c:gapWidth val="219"/>
        <c:overlap val="-27"/>
        <c:axId val="1577121727"/>
        <c:axId val="1577123935"/>
      </c:barChart>
      <c:catAx>
        <c:axId val="157712172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de-DE"/>
          </a:p>
        </c:txPr>
        <c:crossAx val="1577123935"/>
        <c:crosses val="autoZero"/>
        <c:auto val="1"/>
        <c:lblAlgn val="ctr"/>
        <c:lblOffset val="100"/>
        <c:tickLblSkip val="1"/>
        <c:noMultiLvlLbl val="0"/>
      </c:catAx>
      <c:valAx>
        <c:axId val="1577123935"/>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577121727"/>
        <c:crossesAt val="1"/>
        <c:crossBetween val="between"/>
      </c:valAx>
      <c:spPr>
        <a:noFill/>
        <a:ln>
          <a:noFill/>
        </a:ln>
        <a:effectLst/>
      </c:spPr>
    </c:plotArea>
    <c:legend>
      <c:legendPos val="l"/>
      <c:overlay val="0"/>
      <c:spPr>
        <a:noFill/>
        <a:ln>
          <a:noFill/>
        </a:ln>
        <a:effectLst/>
      </c:spPr>
      <c:txPr>
        <a:bodyPr rot="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de-D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2000"/>
      </a:pPr>
      <a:endParaRPr lang="de-DE"/>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1"/>
    <c:plotArea>
      <c:layout/>
      <c:barChart>
        <c:barDir val="col"/>
        <c:grouping val="clustered"/>
        <c:varyColors val="0"/>
        <c:ser>
          <c:idx val="0"/>
          <c:order val="0"/>
          <c:tx>
            <c:strRef>
              <c:f>Sheet1!$B$1</c:f>
              <c:strCache>
                <c:ptCount val="1"/>
                <c:pt idx="0">
                  <c:v>Kästchen</c:v>
                </c:pt>
              </c:strCache>
            </c:strRef>
          </c:tx>
          <c:spPr>
            <a:solidFill>
              <a:schemeClr val="dk1">
                <a:tint val="88500"/>
              </a:schemeClr>
            </a:solidFill>
            <a:ln>
              <a:noFill/>
            </a:ln>
            <a:effectLst/>
          </c:spPr>
          <c:invertIfNegative val="0"/>
          <c:cat>
            <c:strRef>
              <c:f>Sheet1!$A$2:$A$4</c:f>
              <c:strCache>
                <c:ptCount val="3"/>
                <c:pt idx="0">
                  <c:v>1. Durchgang: neutral</c:v>
                </c:pt>
                <c:pt idx="1">
                  <c:v>2. Durchgang: kongruent</c:v>
                </c:pt>
                <c:pt idx="2">
                  <c:v>3. Durchgang: inkongruent</c:v>
                </c:pt>
              </c:strCache>
            </c:strRef>
          </c:cat>
          <c:val>
            <c:numRef>
              <c:f>Sheet1!$B$2:$B$4</c:f>
              <c:numCache>
                <c:formatCode>General</c:formatCode>
                <c:ptCount val="3"/>
                <c:pt idx="0">
                  <c:v>3</c:v>
                </c:pt>
                <c:pt idx="1">
                  <c:v>3</c:v>
                </c:pt>
                <c:pt idx="2">
                  <c:v>3</c:v>
                </c:pt>
              </c:numCache>
            </c:numRef>
          </c:val>
          <c:extLst>
            <c:ext xmlns:c16="http://schemas.microsoft.com/office/drawing/2014/chart" uri="{C3380CC4-5D6E-409C-BE32-E72D297353CC}">
              <c16:uniqueId val="{00000000-D57E-4F61-A469-AD9C407DC9D6}"/>
            </c:ext>
          </c:extLst>
        </c:ser>
        <c:dLbls>
          <c:showLegendKey val="0"/>
          <c:showVal val="0"/>
          <c:showCatName val="0"/>
          <c:showSerName val="0"/>
          <c:showPercent val="0"/>
          <c:showBubbleSize val="0"/>
        </c:dLbls>
        <c:gapWidth val="219"/>
        <c:overlap val="-27"/>
        <c:axId val="1593136239"/>
        <c:axId val="1593136639"/>
      </c:barChart>
      <c:catAx>
        <c:axId val="1593136239"/>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de-DE"/>
          </a:p>
        </c:txPr>
        <c:crossAx val="1593136639"/>
        <c:crosses val="autoZero"/>
        <c:auto val="1"/>
        <c:lblAlgn val="ctr"/>
        <c:lblOffset val="100"/>
        <c:noMultiLvlLbl val="0"/>
      </c:catAx>
      <c:valAx>
        <c:axId val="1593136639"/>
        <c:scaling>
          <c:orientation val="minMax"/>
        </c:scaling>
        <c:delete val="1"/>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r>
                  <a:rPr lang="en-GB" dirty="0" err="1"/>
                  <a:t>Reaktionszeit</a:t>
                </a:r>
                <a:r>
                  <a:rPr lang="en-GB" baseline="0" dirty="0"/>
                  <a:t> (</a:t>
                </a:r>
                <a:r>
                  <a:rPr lang="en-GB" baseline="0" dirty="0" err="1"/>
                  <a:t>ms</a:t>
                </a:r>
                <a:r>
                  <a:rPr lang="en-GB" baseline="0" dirty="0"/>
                  <a:t>)</a:t>
                </a:r>
                <a:endParaRPr lang="en-GB" dirty="0"/>
              </a:p>
            </c:rich>
          </c:tx>
          <c:overlay val="0"/>
          <c:spPr>
            <a:noFill/>
            <a:ln>
              <a:noFill/>
            </a:ln>
            <a:effectLst/>
          </c:spPr>
          <c:txPr>
            <a:bodyPr rot="-54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de-DE"/>
            </a:p>
          </c:txPr>
        </c:title>
        <c:numFmt formatCode="General" sourceLinked="1"/>
        <c:majorTickMark val="none"/>
        <c:minorTickMark val="none"/>
        <c:tickLblPos val="nextTo"/>
        <c:crossAx val="1593136239"/>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2000">
          <a:latin typeface="+mn-lt"/>
        </a:defRPr>
      </a:pPr>
      <a:endParaRPr lang="de-DE"/>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1"/>
    <c:plotArea>
      <c:layout/>
      <c:barChart>
        <c:barDir val="col"/>
        <c:grouping val="clustered"/>
        <c:varyColors val="0"/>
        <c:ser>
          <c:idx val="0"/>
          <c:order val="0"/>
          <c:tx>
            <c:strRef>
              <c:f>Sheet1!$B$1</c:f>
              <c:strCache>
                <c:ptCount val="1"/>
                <c:pt idx="0">
                  <c:v>Kästchen</c:v>
                </c:pt>
              </c:strCache>
            </c:strRef>
          </c:tx>
          <c:spPr>
            <a:solidFill>
              <a:schemeClr val="dk1">
                <a:tint val="88500"/>
              </a:schemeClr>
            </a:solidFill>
            <a:ln>
              <a:noFill/>
            </a:ln>
            <a:effectLst/>
          </c:spPr>
          <c:invertIfNegative val="0"/>
          <c:cat>
            <c:strRef>
              <c:f>Sheet1!$A$2:$A$4</c:f>
              <c:strCache>
                <c:ptCount val="3"/>
                <c:pt idx="0">
                  <c:v>RED</c:v>
                </c:pt>
                <c:pt idx="1">
                  <c:v>BLUE</c:v>
                </c:pt>
                <c:pt idx="2">
                  <c:v>YELLOW</c:v>
                </c:pt>
              </c:strCache>
            </c:strRef>
          </c:cat>
          <c:val>
            <c:numRef>
              <c:f>Sheet1!$B$2:$B$4</c:f>
              <c:numCache>
                <c:formatCode>General</c:formatCode>
                <c:ptCount val="3"/>
                <c:pt idx="0">
                  <c:v>2</c:v>
                </c:pt>
                <c:pt idx="1">
                  <c:v>3</c:v>
                </c:pt>
                <c:pt idx="2">
                  <c:v>4</c:v>
                </c:pt>
              </c:numCache>
            </c:numRef>
          </c:val>
          <c:extLst>
            <c:ext xmlns:c16="http://schemas.microsoft.com/office/drawing/2014/chart" uri="{C3380CC4-5D6E-409C-BE32-E72D297353CC}">
              <c16:uniqueId val="{00000000-DCF4-488B-9320-CC925727B2BA}"/>
            </c:ext>
          </c:extLst>
        </c:ser>
        <c:dLbls>
          <c:showLegendKey val="0"/>
          <c:showVal val="0"/>
          <c:showCatName val="0"/>
          <c:showSerName val="0"/>
          <c:showPercent val="0"/>
          <c:showBubbleSize val="0"/>
        </c:dLbls>
        <c:gapWidth val="219"/>
        <c:overlap val="-27"/>
        <c:axId val="1593136239"/>
        <c:axId val="1593136639"/>
      </c:barChart>
      <c:catAx>
        <c:axId val="1593136239"/>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de-DE"/>
          </a:p>
        </c:txPr>
        <c:crossAx val="1593136639"/>
        <c:crosses val="autoZero"/>
        <c:auto val="1"/>
        <c:lblAlgn val="ctr"/>
        <c:lblOffset val="100"/>
        <c:noMultiLvlLbl val="0"/>
      </c:catAx>
      <c:valAx>
        <c:axId val="1593136639"/>
        <c:scaling>
          <c:orientation val="minMax"/>
        </c:scaling>
        <c:delete val="1"/>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r>
                  <a:rPr lang="en-GB" dirty="0" err="1"/>
                  <a:t>Reaktionszeit</a:t>
                </a:r>
                <a:r>
                  <a:rPr lang="en-GB" dirty="0"/>
                  <a:t> (</a:t>
                </a:r>
                <a:r>
                  <a:rPr lang="en-GB" dirty="0" err="1"/>
                  <a:t>ms</a:t>
                </a:r>
                <a:r>
                  <a:rPr lang="en-GB" dirty="0"/>
                  <a:t>)</a:t>
                </a:r>
              </a:p>
            </c:rich>
          </c:tx>
          <c:overlay val="0"/>
          <c:spPr>
            <a:noFill/>
            <a:ln>
              <a:noFill/>
            </a:ln>
            <a:effectLst/>
          </c:spPr>
          <c:txPr>
            <a:bodyPr rot="-54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de-DE"/>
            </a:p>
          </c:txPr>
        </c:title>
        <c:numFmt formatCode="General" sourceLinked="1"/>
        <c:majorTickMark val="none"/>
        <c:minorTickMark val="none"/>
        <c:tickLblPos val="nextTo"/>
        <c:crossAx val="1593136239"/>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2000">
          <a:latin typeface="+mn-lt"/>
        </a:defRPr>
      </a:pPr>
      <a:endParaRPr lang="de-DE"/>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1"/>
    <c:plotArea>
      <c:layout/>
      <c:barChart>
        <c:barDir val="col"/>
        <c:grouping val="clustered"/>
        <c:varyColors val="0"/>
        <c:ser>
          <c:idx val="0"/>
          <c:order val="0"/>
          <c:tx>
            <c:strRef>
              <c:f>Sheet1!$B$1</c:f>
              <c:strCache>
                <c:ptCount val="1"/>
                <c:pt idx="0">
                  <c:v>Kästchen</c:v>
                </c:pt>
              </c:strCache>
            </c:strRef>
          </c:tx>
          <c:spPr>
            <a:solidFill>
              <a:schemeClr val="dk1">
                <a:tint val="88500"/>
              </a:schemeClr>
            </a:solidFill>
            <a:ln>
              <a:noFill/>
            </a:ln>
            <a:effectLst/>
          </c:spPr>
          <c:invertIfNegative val="0"/>
          <c:cat>
            <c:strRef>
              <c:f>Sheet1!$A$2:$A$4</c:f>
              <c:strCache>
                <c:ptCount val="3"/>
                <c:pt idx="0">
                  <c:v>1. Durchgang: neutral</c:v>
                </c:pt>
                <c:pt idx="1">
                  <c:v>2. Durchgang: kongruent</c:v>
                </c:pt>
                <c:pt idx="2">
                  <c:v>3. Durchgang: inkongruent</c:v>
                </c:pt>
              </c:strCache>
            </c:strRef>
          </c:cat>
          <c:val>
            <c:numRef>
              <c:f>Sheet1!$B$2:$B$4</c:f>
              <c:numCache>
                <c:formatCode>General</c:formatCode>
                <c:ptCount val="3"/>
                <c:pt idx="0">
                  <c:v>3</c:v>
                </c:pt>
                <c:pt idx="1">
                  <c:v>2</c:v>
                </c:pt>
                <c:pt idx="2">
                  <c:v>4</c:v>
                </c:pt>
              </c:numCache>
            </c:numRef>
          </c:val>
          <c:extLst>
            <c:ext xmlns:c16="http://schemas.microsoft.com/office/drawing/2014/chart" uri="{C3380CC4-5D6E-409C-BE32-E72D297353CC}">
              <c16:uniqueId val="{00000000-9ACF-4F25-A834-9F01FD7C4A1F}"/>
            </c:ext>
          </c:extLst>
        </c:ser>
        <c:dLbls>
          <c:showLegendKey val="0"/>
          <c:showVal val="0"/>
          <c:showCatName val="0"/>
          <c:showSerName val="0"/>
          <c:showPercent val="0"/>
          <c:showBubbleSize val="0"/>
        </c:dLbls>
        <c:gapWidth val="219"/>
        <c:overlap val="-27"/>
        <c:axId val="1593136239"/>
        <c:axId val="1593136639"/>
      </c:barChart>
      <c:catAx>
        <c:axId val="1593136239"/>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de-DE"/>
          </a:p>
        </c:txPr>
        <c:crossAx val="1593136639"/>
        <c:crosses val="autoZero"/>
        <c:auto val="1"/>
        <c:lblAlgn val="ctr"/>
        <c:lblOffset val="100"/>
        <c:noMultiLvlLbl val="0"/>
      </c:catAx>
      <c:valAx>
        <c:axId val="1593136639"/>
        <c:scaling>
          <c:orientation val="minMax"/>
        </c:scaling>
        <c:delete val="1"/>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r>
                  <a:rPr lang="en-GB" dirty="0" err="1"/>
                  <a:t>Reaktionszeit</a:t>
                </a:r>
                <a:r>
                  <a:rPr lang="en-GB" baseline="0" dirty="0"/>
                  <a:t> (</a:t>
                </a:r>
                <a:r>
                  <a:rPr lang="en-GB" baseline="0" dirty="0" err="1"/>
                  <a:t>ms</a:t>
                </a:r>
                <a:r>
                  <a:rPr lang="en-GB" baseline="0" dirty="0"/>
                  <a:t>)</a:t>
                </a:r>
                <a:endParaRPr lang="en-GB" dirty="0"/>
              </a:p>
            </c:rich>
          </c:tx>
          <c:overlay val="0"/>
          <c:spPr>
            <a:noFill/>
            <a:ln>
              <a:noFill/>
            </a:ln>
            <a:effectLst/>
          </c:spPr>
          <c:txPr>
            <a:bodyPr rot="-54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de-DE"/>
            </a:p>
          </c:txPr>
        </c:title>
        <c:numFmt formatCode="General" sourceLinked="1"/>
        <c:majorTickMark val="none"/>
        <c:minorTickMark val="none"/>
        <c:tickLblPos val="nextTo"/>
        <c:crossAx val="1593136239"/>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2000">
          <a:latin typeface="+mn-lt"/>
        </a:defRPr>
      </a:pPr>
      <a:endParaRPr lang="de-DE"/>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1"/>
    <c:plotArea>
      <c:layout/>
      <c:barChart>
        <c:barDir val="col"/>
        <c:grouping val="clustered"/>
        <c:varyColors val="0"/>
        <c:ser>
          <c:idx val="0"/>
          <c:order val="0"/>
          <c:tx>
            <c:strRef>
              <c:f>Sheet1!$B$1</c:f>
              <c:strCache>
                <c:ptCount val="1"/>
                <c:pt idx="0">
                  <c:v>Kästchen</c:v>
                </c:pt>
              </c:strCache>
            </c:strRef>
          </c:tx>
          <c:spPr>
            <a:solidFill>
              <a:schemeClr val="dk1">
                <a:tint val="88500"/>
              </a:schemeClr>
            </a:solidFill>
            <a:ln>
              <a:noFill/>
            </a:ln>
            <a:effectLst/>
          </c:spPr>
          <c:invertIfNegative val="0"/>
          <c:cat>
            <c:strRef>
              <c:f>Sheet1!$A$2:$A$4</c:f>
              <c:strCache>
                <c:ptCount val="3"/>
                <c:pt idx="0">
                  <c:v>1. Durchgang: neutral</c:v>
                </c:pt>
                <c:pt idx="1">
                  <c:v>2. Durchgang: kongruent</c:v>
                </c:pt>
                <c:pt idx="2">
                  <c:v>3. Durchgang: inkongruent</c:v>
                </c:pt>
              </c:strCache>
            </c:strRef>
          </c:cat>
          <c:val>
            <c:numRef>
              <c:f>Sheet1!$B$2:$B$4</c:f>
              <c:numCache>
                <c:formatCode>General</c:formatCode>
                <c:ptCount val="3"/>
                <c:pt idx="0">
                  <c:v>3</c:v>
                </c:pt>
                <c:pt idx="1">
                  <c:v>2</c:v>
                </c:pt>
                <c:pt idx="2">
                  <c:v>4</c:v>
                </c:pt>
              </c:numCache>
            </c:numRef>
          </c:val>
          <c:extLst>
            <c:ext xmlns:c16="http://schemas.microsoft.com/office/drawing/2014/chart" uri="{C3380CC4-5D6E-409C-BE32-E72D297353CC}">
              <c16:uniqueId val="{00000000-B7B1-4582-A4FB-EFD72E346A7B}"/>
            </c:ext>
          </c:extLst>
        </c:ser>
        <c:dLbls>
          <c:showLegendKey val="0"/>
          <c:showVal val="0"/>
          <c:showCatName val="0"/>
          <c:showSerName val="0"/>
          <c:showPercent val="0"/>
          <c:showBubbleSize val="0"/>
        </c:dLbls>
        <c:gapWidth val="219"/>
        <c:overlap val="-27"/>
        <c:axId val="1593136239"/>
        <c:axId val="1593136639"/>
      </c:barChart>
      <c:catAx>
        <c:axId val="1593136239"/>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de-DE"/>
          </a:p>
        </c:txPr>
        <c:crossAx val="1593136639"/>
        <c:crosses val="autoZero"/>
        <c:auto val="1"/>
        <c:lblAlgn val="ctr"/>
        <c:lblOffset val="100"/>
        <c:noMultiLvlLbl val="0"/>
      </c:catAx>
      <c:valAx>
        <c:axId val="1593136639"/>
        <c:scaling>
          <c:orientation val="minMax"/>
        </c:scaling>
        <c:delete val="1"/>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r>
                  <a:rPr lang="en-GB" dirty="0" err="1"/>
                  <a:t>Pupillengröße</a:t>
                </a:r>
                <a:r>
                  <a:rPr lang="en-GB" baseline="0" dirty="0"/>
                  <a:t> (%)</a:t>
                </a:r>
                <a:endParaRPr lang="en-GB" dirty="0"/>
              </a:p>
            </c:rich>
          </c:tx>
          <c:overlay val="0"/>
          <c:spPr>
            <a:noFill/>
            <a:ln>
              <a:noFill/>
            </a:ln>
            <a:effectLst/>
          </c:spPr>
          <c:txPr>
            <a:bodyPr rot="-54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de-DE"/>
            </a:p>
          </c:txPr>
        </c:title>
        <c:numFmt formatCode="General" sourceLinked="1"/>
        <c:majorTickMark val="none"/>
        <c:minorTickMark val="none"/>
        <c:tickLblPos val="nextTo"/>
        <c:crossAx val="1593136239"/>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2000">
          <a:latin typeface="+mn-lt"/>
        </a:defRPr>
      </a:pPr>
      <a:endParaRPr lang="de-DE"/>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1"/>
    <c:plotArea>
      <c:layout/>
      <c:barChart>
        <c:barDir val="col"/>
        <c:grouping val="clustered"/>
        <c:varyColors val="0"/>
        <c:ser>
          <c:idx val="0"/>
          <c:order val="0"/>
          <c:tx>
            <c:strRef>
              <c:f>Sheet1!$B$1</c:f>
              <c:strCache>
                <c:ptCount val="1"/>
                <c:pt idx="0">
                  <c:v>Kästchen</c:v>
                </c:pt>
              </c:strCache>
            </c:strRef>
          </c:tx>
          <c:spPr>
            <a:solidFill>
              <a:schemeClr val="dk1">
                <a:tint val="88500"/>
              </a:schemeClr>
            </a:solidFill>
            <a:ln>
              <a:noFill/>
            </a:ln>
            <a:effectLst/>
          </c:spPr>
          <c:invertIfNegative val="0"/>
          <c:cat>
            <c:strRef>
              <c:f>Sheet1!$A$2:$A$4</c:f>
              <c:strCache>
                <c:ptCount val="3"/>
                <c:pt idx="0">
                  <c:v>1. Durchgang: neutral</c:v>
                </c:pt>
                <c:pt idx="1">
                  <c:v>2. Durchgang: kongruent</c:v>
                </c:pt>
                <c:pt idx="2">
                  <c:v>3. Durchgang: inkongruent</c:v>
                </c:pt>
              </c:strCache>
            </c:strRef>
          </c:cat>
          <c:val>
            <c:numRef>
              <c:f>Sheet1!$B$2:$B$4</c:f>
              <c:numCache>
                <c:formatCode>General</c:formatCode>
                <c:ptCount val="3"/>
                <c:pt idx="0">
                  <c:v>3</c:v>
                </c:pt>
                <c:pt idx="1">
                  <c:v>2</c:v>
                </c:pt>
                <c:pt idx="2">
                  <c:v>4</c:v>
                </c:pt>
              </c:numCache>
            </c:numRef>
          </c:val>
          <c:extLst>
            <c:ext xmlns:c16="http://schemas.microsoft.com/office/drawing/2014/chart" uri="{C3380CC4-5D6E-409C-BE32-E72D297353CC}">
              <c16:uniqueId val="{00000000-9ACF-4F25-A834-9F01FD7C4A1F}"/>
            </c:ext>
          </c:extLst>
        </c:ser>
        <c:dLbls>
          <c:showLegendKey val="0"/>
          <c:showVal val="0"/>
          <c:showCatName val="0"/>
          <c:showSerName val="0"/>
          <c:showPercent val="0"/>
          <c:showBubbleSize val="0"/>
        </c:dLbls>
        <c:gapWidth val="219"/>
        <c:overlap val="-27"/>
        <c:axId val="1593136239"/>
        <c:axId val="1593136639"/>
      </c:barChart>
      <c:catAx>
        <c:axId val="1593136239"/>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de-DE"/>
          </a:p>
        </c:txPr>
        <c:crossAx val="1593136639"/>
        <c:crosses val="autoZero"/>
        <c:auto val="1"/>
        <c:lblAlgn val="ctr"/>
        <c:lblOffset val="100"/>
        <c:noMultiLvlLbl val="0"/>
      </c:catAx>
      <c:valAx>
        <c:axId val="1593136639"/>
        <c:scaling>
          <c:orientation val="minMax"/>
        </c:scaling>
        <c:delete val="1"/>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r>
                  <a:rPr lang="en-GB" dirty="0" err="1"/>
                  <a:t>Reaktionszeit</a:t>
                </a:r>
                <a:r>
                  <a:rPr lang="en-GB" baseline="0" dirty="0"/>
                  <a:t> (</a:t>
                </a:r>
                <a:r>
                  <a:rPr lang="en-GB" baseline="0" dirty="0" err="1"/>
                  <a:t>ms</a:t>
                </a:r>
                <a:r>
                  <a:rPr lang="en-GB" baseline="0" dirty="0"/>
                  <a:t>)</a:t>
                </a:r>
                <a:endParaRPr lang="en-GB" dirty="0"/>
              </a:p>
            </c:rich>
          </c:tx>
          <c:overlay val="0"/>
          <c:spPr>
            <a:noFill/>
            <a:ln>
              <a:noFill/>
            </a:ln>
            <a:effectLst/>
          </c:spPr>
          <c:txPr>
            <a:bodyPr rot="-54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de-DE"/>
            </a:p>
          </c:txPr>
        </c:title>
        <c:numFmt formatCode="General" sourceLinked="1"/>
        <c:majorTickMark val="none"/>
        <c:minorTickMark val="none"/>
        <c:tickLblPos val="nextTo"/>
        <c:crossAx val="1593136239"/>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2000">
          <a:latin typeface="+mn-lt"/>
        </a:defRPr>
      </a:pPr>
      <a:endParaRPr lang="de-DE"/>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1"/>
    <c:plotArea>
      <c:layout/>
      <c:barChart>
        <c:barDir val="col"/>
        <c:grouping val="clustered"/>
        <c:varyColors val="0"/>
        <c:ser>
          <c:idx val="0"/>
          <c:order val="0"/>
          <c:tx>
            <c:strRef>
              <c:f>Sheet1!$B$1</c:f>
              <c:strCache>
                <c:ptCount val="1"/>
                <c:pt idx="0">
                  <c:v>Kästchen</c:v>
                </c:pt>
              </c:strCache>
            </c:strRef>
          </c:tx>
          <c:spPr>
            <a:solidFill>
              <a:schemeClr val="dk1">
                <a:tint val="88500"/>
              </a:schemeClr>
            </a:solidFill>
            <a:ln>
              <a:noFill/>
            </a:ln>
            <a:effectLst/>
          </c:spPr>
          <c:invertIfNegative val="0"/>
          <c:cat>
            <c:strRef>
              <c:f>Sheet1!$A$2:$A$4</c:f>
              <c:strCache>
                <c:ptCount val="3"/>
                <c:pt idx="0">
                  <c:v>1. Durchgang: neutral</c:v>
                </c:pt>
                <c:pt idx="1">
                  <c:v>2. Durchgang: kongruent</c:v>
                </c:pt>
                <c:pt idx="2">
                  <c:v>3. Durchgang: inkongruent</c:v>
                </c:pt>
              </c:strCache>
            </c:strRef>
          </c:cat>
          <c:val>
            <c:numRef>
              <c:f>Sheet1!$B$2:$B$4</c:f>
              <c:numCache>
                <c:formatCode>General</c:formatCode>
                <c:ptCount val="3"/>
                <c:pt idx="0">
                  <c:v>3</c:v>
                </c:pt>
                <c:pt idx="1">
                  <c:v>2</c:v>
                </c:pt>
                <c:pt idx="2">
                  <c:v>4</c:v>
                </c:pt>
              </c:numCache>
            </c:numRef>
          </c:val>
          <c:extLst>
            <c:ext xmlns:c16="http://schemas.microsoft.com/office/drawing/2014/chart" uri="{C3380CC4-5D6E-409C-BE32-E72D297353CC}">
              <c16:uniqueId val="{00000000-9ACF-4F25-A834-9F01FD7C4A1F}"/>
            </c:ext>
          </c:extLst>
        </c:ser>
        <c:dLbls>
          <c:showLegendKey val="0"/>
          <c:showVal val="0"/>
          <c:showCatName val="0"/>
          <c:showSerName val="0"/>
          <c:showPercent val="0"/>
          <c:showBubbleSize val="0"/>
        </c:dLbls>
        <c:gapWidth val="219"/>
        <c:overlap val="-27"/>
        <c:axId val="1593136239"/>
        <c:axId val="1593136639"/>
      </c:barChart>
      <c:catAx>
        <c:axId val="1593136239"/>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de-DE"/>
          </a:p>
        </c:txPr>
        <c:crossAx val="1593136639"/>
        <c:crosses val="autoZero"/>
        <c:auto val="1"/>
        <c:lblAlgn val="ctr"/>
        <c:lblOffset val="100"/>
        <c:noMultiLvlLbl val="0"/>
      </c:catAx>
      <c:valAx>
        <c:axId val="1593136639"/>
        <c:scaling>
          <c:orientation val="minMax"/>
        </c:scaling>
        <c:delete val="1"/>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r>
                  <a:rPr lang="en-GB" dirty="0" err="1"/>
                  <a:t>Reaktionszeit</a:t>
                </a:r>
                <a:r>
                  <a:rPr lang="en-GB" baseline="0" dirty="0"/>
                  <a:t> (</a:t>
                </a:r>
                <a:r>
                  <a:rPr lang="en-GB" baseline="0" dirty="0" err="1"/>
                  <a:t>ms</a:t>
                </a:r>
                <a:r>
                  <a:rPr lang="en-GB" baseline="0" dirty="0"/>
                  <a:t>)</a:t>
                </a:r>
                <a:endParaRPr lang="en-GB" dirty="0"/>
              </a:p>
            </c:rich>
          </c:tx>
          <c:overlay val="0"/>
          <c:spPr>
            <a:noFill/>
            <a:ln>
              <a:noFill/>
            </a:ln>
            <a:effectLst/>
          </c:spPr>
          <c:txPr>
            <a:bodyPr rot="-54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de-DE"/>
            </a:p>
          </c:txPr>
        </c:title>
        <c:numFmt formatCode="General" sourceLinked="1"/>
        <c:majorTickMark val="none"/>
        <c:minorTickMark val="none"/>
        <c:tickLblPos val="nextTo"/>
        <c:crossAx val="1593136239"/>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2000">
          <a:latin typeface="+mn-lt"/>
        </a:defRPr>
      </a:pPr>
      <a:endParaRPr lang="de-DE"/>
    </a:p>
  </c:txPr>
  <c:externalData r:id="rId3">
    <c:autoUpdate val="0"/>
  </c:externalData>
</c:chartSpace>
</file>

<file path=ppt/charts/colors1.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5.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6.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7.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8.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9.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_rels/data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image" Target="../media/image13.png"/></Relationships>
</file>

<file path=ppt/diagrams/_rels/drawing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image" Target="../media/image13.png"/></Relationships>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3327D57-0A61-B04F-8A8A-69DEFA78133D}" type="doc">
      <dgm:prSet loTypeId="urn:microsoft.com/office/officeart/2005/8/layout/hProcess10" loCatId="" qsTypeId="urn:microsoft.com/office/officeart/2005/8/quickstyle/simple1" qsCatId="simple" csTypeId="urn:microsoft.com/office/officeart/2005/8/colors/accent0_1" csCatId="mainScheme" phldr="1"/>
      <dgm:spPr/>
      <dgm:t>
        <a:bodyPr/>
        <a:lstStyle/>
        <a:p>
          <a:endParaRPr lang="en-GB"/>
        </a:p>
      </dgm:t>
    </dgm:pt>
    <dgm:pt modelId="{073E2CD2-4623-8F46-8445-69F23D659617}">
      <dgm:prSet phldrT="[Text]"/>
      <dgm:spPr/>
      <dgm:t>
        <a:bodyPr/>
        <a:lstStyle/>
        <a:p>
          <a:r>
            <a:rPr lang="de-AT" b="0" i="0" noProof="0">
              <a:latin typeface="Arial Nova Light" panose="020B0304020202020204" pitchFamily="34" charset="0"/>
            </a:rPr>
            <a:t>Unabhängige Variable</a:t>
          </a:r>
        </a:p>
      </dgm:t>
    </dgm:pt>
    <dgm:pt modelId="{6EEFBAA1-7711-6A40-8075-937EBC802C48}" type="parTrans" cxnId="{B9261BC8-20FF-BC4D-82DA-FFEA3AB55FD2}">
      <dgm:prSet/>
      <dgm:spPr/>
      <dgm:t>
        <a:bodyPr/>
        <a:lstStyle/>
        <a:p>
          <a:endParaRPr lang="en-GB" b="0" i="0">
            <a:latin typeface="Arial Nova Light" panose="020B0304020202020204" pitchFamily="34" charset="0"/>
          </a:endParaRPr>
        </a:p>
      </dgm:t>
    </dgm:pt>
    <dgm:pt modelId="{87B3443A-37D3-ED4C-A079-AD9B6F4700BB}" type="sibTrans" cxnId="{B9261BC8-20FF-BC4D-82DA-FFEA3AB55FD2}">
      <dgm:prSet/>
      <dgm:spPr/>
      <dgm:t>
        <a:bodyPr/>
        <a:lstStyle/>
        <a:p>
          <a:endParaRPr lang="en-GB" b="0" i="0">
            <a:latin typeface="Arial Nova Light" panose="020B0304020202020204" pitchFamily="34" charset="0"/>
          </a:endParaRPr>
        </a:p>
      </dgm:t>
    </dgm:pt>
    <dgm:pt modelId="{D83BE9DF-2533-E54C-865B-7A0CAF2EFABD}">
      <dgm:prSet phldrT="[Text]"/>
      <dgm:spPr/>
      <dgm:t>
        <a:bodyPr/>
        <a:lstStyle/>
        <a:p>
          <a:r>
            <a:rPr lang="de-AT" b="0" i="0" noProof="0">
              <a:latin typeface="Arial Nova Light" panose="020B0304020202020204" pitchFamily="34" charset="0"/>
            </a:rPr>
            <a:t>Bedingung</a:t>
          </a:r>
        </a:p>
      </dgm:t>
    </dgm:pt>
    <dgm:pt modelId="{4AE218C5-9610-DA41-93E4-5EDADD561A13}" type="parTrans" cxnId="{91E4506D-80E6-8043-B71B-ECA884E512E9}">
      <dgm:prSet/>
      <dgm:spPr/>
      <dgm:t>
        <a:bodyPr/>
        <a:lstStyle/>
        <a:p>
          <a:endParaRPr lang="en-GB" b="0" i="0">
            <a:latin typeface="Arial Nova Light" panose="020B0304020202020204" pitchFamily="34" charset="0"/>
          </a:endParaRPr>
        </a:p>
      </dgm:t>
    </dgm:pt>
    <dgm:pt modelId="{1BAAEDEE-C7C2-A74E-819F-F261AB56EC3E}" type="sibTrans" cxnId="{91E4506D-80E6-8043-B71B-ECA884E512E9}">
      <dgm:prSet/>
      <dgm:spPr/>
      <dgm:t>
        <a:bodyPr/>
        <a:lstStyle/>
        <a:p>
          <a:endParaRPr lang="en-GB" b="0" i="0">
            <a:latin typeface="Arial Nova Light" panose="020B0304020202020204" pitchFamily="34" charset="0"/>
          </a:endParaRPr>
        </a:p>
      </dgm:t>
    </dgm:pt>
    <dgm:pt modelId="{ACD98B5A-286C-6E4A-A978-AD2E169977F2}">
      <dgm:prSet phldrT="[Text]"/>
      <dgm:spPr/>
      <dgm:t>
        <a:bodyPr/>
        <a:lstStyle/>
        <a:p>
          <a:r>
            <a:rPr lang="de-AT" b="0" i="0" noProof="0">
              <a:latin typeface="Arial Nova Light" panose="020B0304020202020204" pitchFamily="34" charset="0"/>
            </a:rPr>
            <a:t>Abhängige Variable</a:t>
          </a:r>
        </a:p>
      </dgm:t>
    </dgm:pt>
    <dgm:pt modelId="{0B5FB36C-AF41-D341-81B9-3DE76F0CBAE5}" type="parTrans" cxnId="{44AC322C-3C1B-9B47-BA74-311F2F066FA2}">
      <dgm:prSet/>
      <dgm:spPr/>
      <dgm:t>
        <a:bodyPr/>
        <a:lstStyle/>
        <a:p>
          <a:endParaRPr lang="en-GB" b="0" i="0">
            <a:latin typeface="Arial Nova Light" panose="020B0304020202020204" pitchFamily="34" charset="0"/>
          </a:endParaRPr>
        </a:p>
      </dgm:t>
    </dgm:pt>
    <dgm:pt modelId="{77FF2B3B-1E7E-B149-89BC-D4E423CC067B}" type="sibTrans" cxnId="{44AC322C-3C1B-9B47-BA74-311F2F066FA2}">
      <dgm:prSet/>
      <dgm:spPr/>
      <dgm:t>
        <a:bodyPr/>
        <a:lstStyle/>
        <a:p>
          <a:endParaRPr lang="en-GB" b="0" i="0">
            <a:latin typeface="Arial Nova Light" panose="020B0304020202020204" pitchFamily="34" charset="0"/>
          </a:endParaRPr>
        </a:p>
      </dgm:t>
    </dgm:pt>
    <dgm:pt modelId="{658E263C-7DB8-9941-8B83-59492AD78AD7}">
      <dgm:prSet phldrT="[Text]"/>
      <dgm:spPr/>
      <dgm:t>
        <a:bodyPr/>
        <a:lstStyle/>
        <a:p>
          <a:r>
            <a:rPr lang="de-AT" b="0" i="0" noProof="0" dirty="0">
              <a:latin typeface="Arial Nova Light" panose="020B0304020202020204" pitchFamily="34" charset="0"/>
            </a:rPr>
            <a:t># Kästchen</a:t>
          </a:r>
        </a:p>
      </dgm:t>
    </dgm:pt>
    <dgm:pt modelId="{B5CD72AD-786B-B44D-87C0-E9DFD0BC94A1}" type="parTrans" cxnId="{432867A7-76F6-4244-96EF-1250DE43021E}">
      <dgm:prSet/>
      <dgm:spPr/>
      <dgm:t>
        <a:bodyPr/>
        <a:lstStyle/>
        <a:p>
          <a:endParaRPr lang="en-GB" b="0" i="0">
            <a:latin typeface="Arial Nova Light" panose="020B0304020202020204" pitchFamily="34" charset="0"/>
          </a:endParaRPr>
        </a:p>
      </dgm:t>
    </dgm:pt>
    <dgm:pt modelId="{0A8E6474-C8DC-C741-8C82-EC8B0AD181AD}" type="sibTrans" cxnId="{432867A7-76F6-4244-96EF-1250DE43021E}">
      <dgm:prSet/>
      <dgm:spPr/>
      <dgm:t>
        <a:bodyPr/>
        <a:lstStyle/>
        <a:p>
          <a:endParaRPr lang="en-GB" b="0" i="0">
            <a:latin typeface="Arial Nova Light" panose="020B0304020202020204" pitchFamily="34" charset="0"/>
          </a:endParaRPr>
        </a:p>
      </dgm:t>
    </dgm:pt>
    <dgm:pt modelId="{87558C75-16CF-3340-9267-5C7420BE59A9}">
      <dgm:prSet/>
      <dgm:spPr/>
      <dgm:t>
        <a:bodyPr/>
        <a:lstStyle/>
        <a:p>
          <a:r>
            <a:rPr lang="de-AT" b="0" i="0" noProof="0">
              <a:latin typeface="Arial Nova Light" panose="020B0304020202020204" pitchFamily="34" charset="0"/>
            </a:rPr>
            <a:t>Kongruent</a:t>
          </a:r>
        </a:p>
      </dgm:t>
    </dgm:pt>
    <dgm:pt modelId="{95BA7DE2-508C-F24E-9A21-0950CC769B0C}" type="parTrans" cxnId="{CBBC4852-812F-0946-83EB-88272C61A30A}">
      <dgm:prSet/>
      <dgm:spPr/>
      <dgm:t>
        <a:bodyPr/>
        <a:lstStyle/>
        <a:p>
          <a:endParaRPr lang="en-GB" b="0" i="0">
            <a:latin typeface="Arial Nova Light" panose="020B0304020202020204" pitchFamily="34" charset="0"/>
          </a:endParaRPr>
        </a:p>
      </dgm:t>
    </dgm:pt>
    <dgm:pt modelId="{DDF0ACC0-A3E3-2F4F-8D34-F78E04A8EF15}" type="sibTrans" cxnId="{CBBC4852-812F-0946-83EB-88272C61A30A}">
      <dgm:prSet/>
      <dgm:spPr/>
      <dgm:t>
        <a:bodyPr/>
        <a:lstStyle/>
        <a:p>
          <a:endParaRPr lang="en-GB" b="0" i="0">
            <a:latin typeface="Arial Nova Light" panose="020B0304020202020204" pitchFamily="34" charset="0"/>
          </a:endParaRPr>
        </a:p>
      </dgm:t>
    </dgm:pt>
    <dgm:pt modelId="{C5290382-334F-CE48-9882-7543C99301A2}">
      <dgm:prSet/>
      <dgm:spPr/>
      <dgm:t>
        <a:bodyPr/>
        <a:lstStyle/>
        <a:p>
          <a:r>
            <a:rPr lang="de-AT" b="0" i="0" noProof="0">
              <a:latin typeface="Arial Nova Light" panose="020B0304020202020204" pitchFamily="34" charset="0"/>
            </a:rPr>
            <a:t>Neutral</a:t>
          </a:r>
        </a:p>
      </dgm:t>
    </dgm:pt>
    <dgm:pt modelId="{BD18C46D-CC2B-0A45-9D32-6F5D907D7AE7}" type="parTrans" cxnId="{D7F10646-7BEA-EB4E-A9F4-95DF7B6DA16A}">
      <dgm:prSet/>
      <dgm:spPr/>
      <dgm:t>
        <a:bodyPr/>
        <a:lstStyle/>
        <a:p>
          <a:endParaRPr lang="en-GB" b="0" i="0">
            <a:latin typeface="Arial Nova Light" panose="020B0304020202020204" pitchFamily="34" charset="0"/>
          </a:endParaRPr>
        </a:p>
      </dgm:t>
    </dgm:pt>
    <dgm:pt modelId="{3824390C-8AB7-7645-AE71-AB394BB181A4}" type="sibTrans" cxnId="{D7F10646-7BEA-EB4E-A9F4-95DF7B6DA16A}">
      <dgm:prSet/>
      <dgm:spPr/>
      <dgm:t>
        <a:bodyPr/>
        <a:lstStyle/>
        <a:p>
          <a:endParaRPr lang="en-GB" b="0" i="0">
            <a:latin typeface="Arial Nova Light" panose="020B0304020202020204" pitchFamily="34" charset="0"/>
          </a:endParaRPr>
        </a:p>
      </dgm:t>
    </dgm:pt>
    <dgm:pt modelId="{2B6225A0-FDB0-C64D-A77B-DC9B33D0175F}">
      <dgm:prSet/>
      <dgm:spPr/>
      <dgm:t>
        <a:bodyPr/>
        <a:lstStyle/>
        <a:p>
          <a:r>
            <a:rPr lang="de-AT" b="0" i="0" noProof="0" dirty="0">
              <a:latin typeface="Arial Nova Light" panose="020B0304020202020204" pitchFamily="34" charset="0"/>
            </a:rPr>
            <a:t>Inkongruent</a:t>
          </a:r>
        </a:p>
      </dgm:t>
    </dgm:pt>
    <dgm:pt modelId="{338DA88C-201A-3943-8B92-6F2470961C0A}" type="parTrans" cxnId="{7CF76E7D-9152-BC4E-9087-5270DD8BB4AE}">
      <dgm:prSet/>
      <dgm:spPr/>
      <dgm:t>
        <a:bodyPr/>
        <a:lstStyle/>
        <a:p>
          <a:endParaRPr lang="en-GB" b="0" i="0">
            <a:latin typeface="Arial Nova Light" panose="020B0304020202020204" pitchFamily="34" charset="0"/>
          </a:endParaRPr>
        </a:p>
      </dgm:t>
    </dgm:pt>
    <dgm:pt modelId="{7EF43076-6CE4-E548-AB2D-C58893BA5DF2}" type="sibTrans" cxnId="{7CF76E7D-9152-BC4E-9087-5270DD8BB4AE}">
      <dgm:prSet/>
      <dgm:spPr/>
      <dgm:t>
        <a:bodyPr/>
        <a:lstStyle/>
        <a:p>
          <a:endParaRPr lang="en-GB" b="0" i="0">
            <a:latin typeface="Arial Nova Light" panose="020B0304020202020204" pitchFamily="34" charset="0"/>
          </a:endParaRPr>
        </a:p>
      </dgm:t>
    </dgm:pt>
    <dgm:pt modelId="{4C263FC5-DCA4-5542-B282-4575BFC6D547}" type="pres">
      <dgm:prSet presAssocID="{83327D57-0A61-B04F-8A8A-69DEFA78133D}" presName="Name0" presStyleCnt="0">
        <dgm:presLayoutVars>
          <dgm:dir/>
          <dgm:resizeHandles val="exact"/>
        </dgm:presLayoutVars>
      </dgm:prSet>
      <dgm:spPr/>
    </dgm:pt>
    <dgm:pt modelId="{4A221A0C-48EB-8F44-9FEA-0ACBB2052AC0}" type="pres">
      <dgm:prSet presAssocID="{073E2CD2-4623-8F46-8445-69F23D659617}" presName="composite" presStyleCnt="0"/>
      <dgm:spPr/>
    </dgm:pt>
    <dgm:pt modelId="{1F80EA3F-7A84-9445-96D1-A8FC5C30FDDF}" type="pres">
      <dgm:prSet presAssocID="{073E2CD2-4623-8F46-8445-69F23D659617}" presName="imagSh" presStyleLbl="bgImgPlace1" presStyleIdx="0" presStyleCnt="2"/>
      <dgm:spPr>
        <a:blipFill dpi="0" rotWithShape="1">
          <a:blip xmlns:r="http://schemas.openxmlformats.org/officeDocument/2006/relationships" r:embed="rId1"/>
          <a:srcRect/>
          <a:stretch>
            <a:fillRect l="27000" r="27000"/>
          </a:stretch>
        </a:blipFill>
      </dgm:spPr>
    </dgm:pt>
    <dgm:pt modelId="{9B73DB37-C4BE-2A4C-85C2-AC46F5DC9196}" type="pres">
      <dgm:prSet presAssocID="{073E2CD2-4623-8F46-8445-69F23D659617}" presName="txNode" presStyleLbl="node1" presStyleIdx="0" presStyleCnt="2">
        <dgm:presLayoutVars>
          <dgm:bulletEnabled val="1"/>
        </dgm:presLayoutVars>
      </dgm:prSet>
      <dgm:spPr/>
    </dgm:pt>
    <dgm:pt modelId="{4156D593-7D1C-484E-82EE-0C3DA0874834}" type="pres">
      <dgm:prSet presAssocID="{87B3443A-37D3-ED4C-A079-AD9B6F4700BB}" presName="sibTrans" presStyleLbl="sibTrans2D1" presStyleIdx="0" presStyleCnt="1"/>
      <dgm:spPr/>
    </dgm:pt>
    <dgm:pt modelId="{C82C1A4B-F782-4C49-BFEA-BDEEDC3A08BB}" type="pres">
      <dgm:prSet presAssocID="{87B3443A-37D3-ED4C-A079-AD9B6F4700BB}" presName="connTx" presStyleLbl="sibTrans2D1" presStyleIdx="0" presStyleCnt="1"/>
      <dgm:spPr/>
    </dgm:pt>
    <dgm:pt modelId="{EB56C119-BFF3-1C4D-9BA7-059D2E4B8B47}" type="pres">
      <dgm:prSet presAssocID="{ACD98B5A-286C-6E4A-A978-AD2E169977F2}" presName="composite" presStyleCnt="0"/>
      <dgm:spPr/>
    </dgm:pt>
    <dgm:pt modelId="{951F0E4B-6989-4345-A95F-7FBFF0B940C3}" type="pres">
      <dgm:prSet presAssocID="{ACD98B5A-286C-6E4A-A978-AD2E169977F2}" presName="imagSh" presStyleLbl="bgImgPlace1" presStyleIdx="1" presStyleCnt="2"/>
      <dgm:spPr>
        <a:blipFill dpi="0" rotWithShape="1">
          <a:blip xmlns:r="http://schemas.openxmlformats.org/officeDocument/2006/relationships" r:embed="rId2"/>
          <a:srcRect/>
          <a:stretch>
            <a:fillRect t="27000" b="27000"/>
          </a:stretch>
        </a:blipFill>
      </dgm:spPr>
    </dgm:pt>
    <dgm:pt modelId="{33D175CA-9770-0441-9FE6-057F7069B395}" type="pres">
      <dgm:prSet presAssocID="{ACD98B5A-286C-6E4A-A978-AD2E169977F2}" presName="txNode" presStyleLbl="node1" presStyleIdx="1" presStyleCnt="2">
        <dgm:presLayoutVars>
          <dgm:bulletEnabled val="1"/>
        </dgm:presLayoutVars>
      </dgm:prSet>
      <dgm:spPr/>
    </dgm:pt>
  </dgm:ptLst>
  <dgm:cxnLst>
    <dgm:cxn modelId="{24AFAA00-FE7A-494E-86C3-EDF3BE730A4E}" type="presOf" srcId="{073E2CD2-4623-8F46-8445-69F23D659617}" destId="{9B73DB37-C4BE-2A4C-85C2-AC46F5DC9196}" srcOrd="0" destOrd="0" presId="urn:microsoft.com/office/officeart/2005/8/layout/hProcess10"/>
    <dgm:cxn modelId="{6D6C9306-F78F-B849-9F5C-A3C107EBA585}" type="presOf" srcId="{83327D57-0A61-B04F-8A8A-69DEFA78133D}" destId="{4C263FC5-DCA4-5542-B282-4575BFC6D547}" srcOrd="0" destOrd="0" presId="urn:microsoft.com/office/officeart/2005/8/layout/hProcess10"/>
    <dgm:cxn modelId="{44AC322C-3C1B-9B47-BA74-311F2F066FA2}" srcId="{83327D57-0A61-B04F-8A8A-69DEFA78133D}" destId="{ACD98B5A-286C-6E4A-A978-AD2E169977F2}" srcOrd="1" destOrd="0" parTransId="{0B5FB36C-AF41-D341-81B9-3DE76F0CBAE5}" sibTransId="{77FF2B3B-1E7E-B149-89BC-D4E423CC067B}"/>
    <dgm:cxn modelId="{EB13CE61-5A4C-6047-B5DB-6B02B3F26F13}" type="presOf" srcId="{2B6225A0-FDB0-C64D-A77B-DC9B33D0175F}" destId="{9B73DB37-C4BE-2A4C-85C2-AC46F5DC9196}" srcOrd="0" destOrd="4" presId="urn:microsoft.com/office/officeart/2005/8/layout/hProcess10"/>
    <dgm:cxn modelId="{184EDB44-55D9-224A-9855-83E8B1277965}" type="presOf" srcId="{87B3443A-37D3-ED4C-A079-AD9B6F4700BB}" destId="{4156D593-7D1C-484E-82EE-0C3DA0874834}" srcOrd="0" destOrd="0" presId="urn:microsoft.com/office/officeart/2005/8/layout/hProcess10"/>
    <dgm:cxn modelId="{D7F10646-7BEA-EB4E-A9F4-95DF7B6DA16A}" srcId="{D83BE9DF-2533-E54C-865B-7A0CAF2EFABD}" destId="{C5290382-334F-CE48-9882-7543C99301A2}" srcOrd="1" destOrd="0" parTransId="{BD18C46D-CC2B-0A45-9D32-6F5D907D7AE7}" sibTransId="{3824390C-8AB7-7645-AE71-AB394BB181A4}"/>
    <dgm:cxn modelId="{91E4506D-80E6-8043-B71B-ECA884E512E9}" srcId="{073E2CD2-4623-8F46-8445-69F23D659617}" destId="{D83BE9DF-2533-E54C-865B-7A0CAF2EFABD}" srcOrd="0" destOrd="0" parTransId="{4AE218C5-9610-DA41-93E4-5EDADD561A13}" sibTransId="{1BAAEDEE-C7C2-A74E-819F-F261AB56EC3E}"/>
    <dgm:cxn modelId="{CBBC4852-812F-0946-83EB-88272C61A30A}" srcId="{D83BE9DF-2533-E54C-865B-7A0CAF2EFABD}" destId="{87558C75-16CF-3340-9267-5C7420BE59A9}" srcOrd="0" destOrd="0" parTransId="{95BA7DE2-508C-F24E-9A21-0950CC769B0C}" sibTransId="{DDF0ACC0-A3E3-2F4F-8D34-F78E04A8EF15}"/>
    <dgm:cxn modelId="{563AA453-DD84-9945-9CB0-F483F26EC8D3}" type="presOf" srcId="{87B3443A-37D3-ED4C-A079-AD9B6F4700BB}" destId="{C82C1A4B-F782-4C49-BFEA-BDEEDC3A08BB}" srcOrd="1" destOrd="0" presId="urn:microsoft.com/office/officeart/2005/8/layout/hProcess10"/>
    <dgm:cxn modelId="{C4571057-B3A9-054E-866F-A092F6FCEF93}" type="presOf" srcId="{C5290382-334F-CE48-9882-7543C99301A2}" destId="{9B73DB37-C4BE-2A4C-85C2-AC46F5DC9196}" srcOrd="0" destOrd="3" presId="urn:microsoft.com/office/officeart/2005/8/layout/hProcess10"/>
    <dgm:cxn modelId="{7CF76E7D-9152-BC4E-9087-5270DD8BB4AE}" srcId="{D83BE9DF-2533-E54C-865B-7A0CAF2EFABD}" destId="{2B6225A0-FDB0-C64D-A77B-DC9B33D0175F}" srcOrd="2" destOrd="0" parTransId="{338DA88C-201A-3943-8B92-6F2470961C0A}" sibTransId="{7EF43076-6CE4-E548-AB2D-C58893BA5DF2}"/>
    <dgm:cxn modelId="{3875D2A2-8819-1945-8B9B-85CF718B0937}" type="presOf" srcId="{87558C75-16CF-3340-9267-5C7420BE59A9}" destId="{9B73DB37-C4BE-2A4C-85C2-AC46F5DC9196}" srcOrd="0" destOrd="2" presId="urn:microsoft.com/office/officeart/2005/8/layout/hProcess10"/>
    <dgm:cxn modelId="{432867A7-76F6-4244-96EF-1250DE43021E}" srcId="{ACD98B5A-286C-6E4A-A978-AD2E169977F2}" destId="{658E263C-7DB8-9941-8B83-59492AD78AD7}" srcOrd="0" destOrd="0" parTransId="{B5CD72AD-786B-B44D-87C0-E9DFD0BC94A1}" sibTransId="{0A8E6474-C8DC-C741-8C82-EC8B0AD181AD}"/>
    <dgm:cxn modelId="{283F7EC0-9C67-8D43-8703-2CFDC26770A9}" type="presOf" srcId="{658E263C-7DB8-9941-8B83-59492AD78AD7}" destId="{33D175CA-9770-0441-9FE6-057F7069B395}" srcOrd="0" destOrd="1" presId="urn:microsoft.com/office/officeart/2005/8/layout/hProcess10"/>
    <dgm:cxn modelId="{B9261BC8-20FF-BC4D-82DA-FFEA3AB55FD2}" srcId="{83327D57-0A61-B04F-8A8A-69DEFA78133D}" destId="{073E2CD2-4623-8F46-8445-69F23D659617}" srcOrd="0" destOrd="0" parTransId="{6EEFBAA1-7711-6A40-8075-937EBC802C48}" sibTransId="{87B3443A-37D3-ED4C-A079-AD9B6F4700BB}"/>
    <dgm:cxn modelId="{7895EFEB-6C13-1444-AF00-C455C82D163A}" type="presOf" srcId="{D83BE9DF-2533-E54C-865B-7A0CAF2EFABD}" destId="{9B73DB37-C4BE-2A4C-85C2-AC46F5DC9196}" srcOrd="0" destOrd="1" presId="urn:microsoft.com/office/officeart/2005/8/layout/hProcess10"/>
    <dgm:cxn modelId="{195F09FC-0B00-3440-A110-22E1FD5EC8F3}" type="presOf" srcId="{ACD98B5A-286C-6E4A-A978-AD2E169977F2}" destId="{33D175CA-9770-0441-9FE6-057F7069B395}" srcOrd="0" destOrd="0" presId="urn:microsoft.com/office/officeart/2005/8/layout/hProcess10"/>
    <dgm:cxn modelId="{4BA9DF14-7B3E-2147-A29B-AFC64415EFE4}" type="presParOf" srcId="{4C263FC5-DCA4-5542-B282-4575BFC6D547}" destId="{4A221A0C-48EB-8F44-9FEA-0ACBB2052AC0}" srcOrd="0" destOrd="0" presId="urn:microsoft.com/office/officeart/2005/8/layout/hProcess10"/>
    <dgm:cxn modelId="{AC62C614-3BD6-C444-9020-F7484C849CC8}" type="presParOf" srcId="{4A221A0C-48EB-8F44-9FEA-0ACBB2052AC0}" destId="{1F80EA3F-7A84-9445-96D1-A8FC5C30FDDF}" srcOrd="0" destOrd="0" presId="urn:microsoft.com/office/officeart/2005/8/layout/hProcess10"/>
    <dgm:cxn modelId="{D05BA4B9-66D7-BF42-BACE-E58EC2685635}" type="presParOf" srcId="{4A221A0C-48EB-8F44-9FEA-0ACBB2052AC0}" destId="{9B73DB37-C4BE-2A4C-85C2-AC46F5DC9196}" srcOrd="1" destOrd="0" presId="urn:microsoft.com/office/officeart/2005/8/layout/hProcess10"/>
    <dgm:cxn modelId="{5E212068-C50B-614C-BE9F-5CD4D9858CF2}" type="presParOf" srcId="{4C263FC5-DCA4-5542-B282-4575BFC6D547}" destId="{4156D593-7D1C-484E-82EE-0C3DA0874834}" srcOrd="1" destOrd="0" presId="urn:microsoft.com/office/officeart/2005/8/layout/hProcess10"/>
    <dgm:cxn modelId="{A5FDD269-E998-BB48-B238-360AAD7B4AFF}" type="presParOf" srcId="{4156D593-7D1C-484E-82EE-0C3DA0874834}" destId="{C82C1A4B-F782-4C49-BFEA-BDEEDC3A08BB}" srcOrd="0" destOrd="0" presId="urn:microsoft.com/office/officeart/2005/8/layout/hProcess10"/>
    <dgm:cxn modelId="{1AFBA582-FD4C-BA43-8D84-CF874514BFF0}" type="presParOf" srcId="{4C263FC5-DCA4-5542-B282-4575BFC6D547}" destId="{EB56C119-BFF3-1C4D-9BA7-059D2E4B8B47}" srcOrd="2" destOrd="0" presId="urn:microsoft.com/office/officeart/2005/8/layout/hProcess10"/>
    <dgm:cxn modelId="{C11321D0-61E8-554B-894F-BE6F9E485EB2}" type="presParOf" srcId="{EB56C119-BFF3-1C4D-9BA7-059D2E4B8B47}" destId="{951F0E4B-6989-4345-A95F-7FBFF0B940C3}" srcOrd="0" destOrd="0" presId="urn:microsoft.com/office/officeart/2005/8/layout/hProcess10"/>
    <dgm:cxn modelId="{AF7EF7BA-3EF3-9141-8CF9-5AB674D47957}" type="presParOf" srcId="{EB56C119-BFF3-1C4D-9BA7-059D2E4B8B47}" destId="{33D175CA-9770-0441-9FE6-057F7069B395}" srcOrd="1" destOrd="0" presId="urn:microsoft.com/office/officeart/2005/8/layout/hProcess10"/>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80EA3F-7A84-9445-96D1-A8FC5C30FDDF}">
      <dsp:nvSpPr>
        <dsp:cNvPr id="0" name=""/>
        <dsp:cNvSpPr/>
      </dsp:nvSpPr>
      <dsp:spPr>
        <a:xfrm>
          <a:off x="4353" y="0"/>
          <a:ext cx="3872595" cy="2719586"/>
        </a:xfrm>
        <a:prstGeom prst="roundRect">
          <a:avLst>
            <a:gd name="adj" fmla="val 10000"/>
          </a:avLst>
        </a:prstGeom>
        <a:blipFill dpi="0" rotWithShape="1">
          <a:blip xmlns:r="http://schemas.openxmlformats.org/officeDocument/2006/relationships" r:embed="rId1"/>
          <a:srcRect/>
          <a:stretch>
            <a:fillRect l="27000" r="27000"/>
          </a:stretch>
        </a:blip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B73DB37-C4BE-2A4C-85C2-AC46F5DC9196}">
      <dsp:nvSpPr>
        <dsp:cNvPr id="0" name=""/>
        <dsp:cNvSpPr/>
      </dsp:nvSpPr>
      <dsp:spPr>
        <a:xfrm>
          <a:off x="634776" y="1631751"/>
          <a:ext cx="3872595" cy="2719586"/>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de-AT" sz="2900" b="0" i="0" kern="1200" noProof="0">
              <a:latin typeface="Arial Nova Light" panose="020B0304020202020204" pitchFamily="34" charset="0"/>
            </a:rPr>
            <a:t>Unabhängige Variable</a:t>
          </a:r>
        </a:p>
        <a:p>
          <a:pPr marL="228600" lvl="1" indent="-228600" algn="l" defTabSz="1022350">
            <a:lnSpc>
              <a:spcPct val="90000"/>
            </a:lnSpc>
            <a:spcBef>
              <a:spcPct val="0"/>
            </a:spcBef>
            <a:spcAft>
              <a:spcPct val="15000"/>
            </a:spcAft>
            <a:buChar char="•"/>
          </a:pPr>
          <a:r>
            <a:rPr lang="de-AT" sz="2300" b="0" i="0" kern="1200" noProof="0">
              <a:latin typeface="Arial Nova Light" panose="020B0304020202020204" pitchFamily="34" charset="0"/>
            </a:rPr>
            <a:t>Bedingung</a:t>
          </a:r>
        </a:p>
        <a:p>
          <a:pPr marL="457200" lvl="2" indent="-228600" algn="l" defTabSz="1022350">
            <a:lnSpc>
              <a:spcPct val="90000"/>
            </a:lnSpc>
            <a:spcBef>
              <a:spcPct val="0"/>
            </a:spcBef>
            <a:spcAft>
              <a:spcPct val="15000"/>
            </a:spcAft>
            <a:buChar char="•"/>
          </a:pPr>
          <a:r>
            <a:rPr lang="de-AT" sz="2300" b="0" i="0" kern="1200" noProof="0">
              <a:latin typeface="Arial Nova Light" panose="020B0304020202020204" pitchFamily="34" charset="0"/>
            </a:rPr>
            <a:t>Kongruent</a:t>
          </a:r>
        </a:p>
        <a:p>
          <a:pPr marL="457200" lvl="2" indent="-228600" algn="l" defTabSz="1022350">
            <a:lnSpc>
              <a:spcPct val="90000"/>
            </a:lnSpc>
            <a:spcBef>
              <a:spcPct val="0"/>
            </a:spcBef>
            <a:spcAft>
              <a:spcPct val="15000"/>
            </a:spcAft>
            <a:buChar char="•"/>
          </a:pPr>
          <a:r>
            <a:rPr lang="de-AT" sz="2300" b="0" i="0" kern="1200" noProof="0">
              <a:latin typeface="Arial Nova Light" panose="020B0304020202020204" pitchFamily="34" charset="0"/>
            </a:rPr>
            <a:t>Neutral</a:t>
          </a:r>
        </a:p>
        <a:p>
          <a:pPr marL="457200" lvl="2" indent="-228600" algn="l" defTabSz="1022350">
            <a:lnSpc>
              <a:spcPct val="90000"/>
            </a:lnSpc>
            <a:spcBef>
              <a:spcPct val="0"/>
            </a:spcBef>
            <a:spcAft>
              <a:spcPct val="15000"/>
            </a:spcAft>
            <a:buChar char="•"/>
          </a:pPr>
          <a:r>
            <a:rPr lang="de-AT" sz="2300" b="0" i="0" kern="1200" noProof="0" dirty="0">
              <a:latin typeface="Arial Nova Light" panose="020B0304020202020204" pitchFamily="34" charset="0"/>
            </a:rPr>
            <a:t>Inkongruent</a:t>
          </a:r>
        </a:p>
      </dsp:txBody>
      <dsp:txXfrm>
        <a:off x="714430" y="1711405"/>
        <a:ext cx="3713287" cy="2560278"/>
      </dsp:txXfrm>
    </dsp:sp>
    <dsp:sp modelId="{4156D593-7D1C-484E-82EE-0C3DA0874834}">
      <dsp:nvSpPr>
        <dsp:cNvPr id="0" name=""/>
        <dsp:cNvSpPr/>
      </dsp:nvSpPr>
      <dsp:spPr>
        <a:xfrm>
          <a:off x="4622896" y="894527"/>
          <a:ext cx="745947" cy="930530"/>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en-GB" sz="2400" b="0" i="0" kern="1200">
            <a:latin typeface="Arial Nova Light" panose="020B0304020202020204" pitchFamily="34" charset="0"/>
          </a:endParaRPr>
        </a:p>
      </dsp:txBody>
      <dsp:txXfrm>
        <a:off x="4622896" y="1080633"/>
        <a:ext cx="522163" cy="558318"/>
      </dsp:txXfrm>
    </dsp:sp>
    <dsp:sp modelId="{951F0E4B-6989-4345-A95F-7FBFF0B940C3}">
      <dsp:nvSpPr>
        <dsp:cNvPr id="0" name=""/>
        <dsp:cNvSpPr/>
      </dsp:nvSpPr>
      <dsp:spPr>
        <a:xfrm>
          <a:off x="6008227" y="0"/>
          <a:ext cx="3872595" cy="2719586"/>
        </a:xfrm>
        <a:prstGeom prst="roundRect">
          <a:avLst>
            <a:gd name="adj" fmla="val 10000"/>
          </a:avLst>
        </a:prstGeom>
        <a:blipFill dpi="0" rotWithShape="1">
          <a:blip xmlns:r="http://schemas.openxmlformats.org/officeDocument/2006/relationships" r:embed="rId2"/>
          <a:srcRect/>
          <a:stretch>
            <a:fillRect t="27000" b="27000"/>
          </a:stretch>
        </a:blip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3D175CA-9770-0441-9FE6-057F7069B395}">
      <dsp:nvSpPr>
        <dsp:cNvPr id="0" name=""/>
        <dsp:cNvSpPr/>
      </dsp:nvSpPr>
      <dsp:spPr>
        <a:xfrm>
          <a:off x="6638650" y="1631751"/>
          <a:ext cx="3872595" cy="2719586"/>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de-AT" sz="2900" b="0" i="0" kern="1200" noProof="0">
              <a:latin typeface="Arial Nova Light" panose="020B0304020202020204" pitchFamily="34" charset="0"/>
            </a:rPr>
            <a:t>Abhängige Variable</a:t>
          </a:r>
        </a:p>
        <a:p>
          <a:pPr marL="228600" lvl="1" indent="-228600" algn="l" defTabSz="1022350">
            <a:lnSpc>
              <a:spcPct val="90000"/>
            </a:lnSpc>
            <a:spcBef>
              <a:spcPct val="0"/>
            </a:spcBef>
            <a:spcAft>
              <a:spcPct val="15000"/>
            </a:spcAft>
            <a:buChar char="•"/>
          </a:pPr>
          <a:r>
            <a:rPr lang="de-AT" sz="2300" b="0" i="0" kern="1200" noProof="0" dirty="0">
              <a:latin typeface="Arial Nova Light" panose="020B0304020202020204" pitchFamily="34" charset="0"/>
            </a:rPr>
            <a:t># Kästchen</a:t>
          </a:r>
        </a:p>
      </dsp:txBody>
      <dsp:txXfrm>
        <a:off x="6718304" y="1711405"/>
        <a:ext cx="3713287" cy="2560278"/>
      </dsp:txXfrm>
    </dsp:sp>
  </dsp:spTree>
</dsp:drawing>
</file>

<file path=ppt/diagrams/layout1.xml><?xml version="1.0" encoding="utf-8"?>
<dgm:layoutDef xmlns:dgm="http://schemas.openxmlformats.org/drawingml/2006/diagram" xmlns:a="http://schemas.openxmlformats.org/drawingml/2006/main" uniqueId="urn:microsoft.com/office/officeart/2005/8/layout/hProcess10">
  <dgm:title val=""/>
  <dgm:desc val=""/>
  <dgm:catLst>
    <dgm:cat type="process" pri="3000"/>
    <dgm:cat type="picture" pri="30000"/>
    <dgm:cat type="pictureconvert" pri="3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op="equ" fact="0.3333"/>
      <dgm:constr type="primFontSz" for="des" forName="txNode" op="equ" val="65"/>
      <dgm:constr type="primFontSz" for="des" forName="connTx" op="equ" val="55"/>
      <dgm:constr type="primFontSz" for="des" forName="connTx" refType="primFontSz" refFor="des" refForName="txNode" op="lte" fact="0.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imagSh"/>
              <dgm:constr type="w" for="ch" forName="imagSh" refType="w" fact="0.86"/>
              <dgm:constr type="t" for="ch" forName="imagSh"/>
              <dgm:constr type="h" for="ch" forName="imagSh" refType="w" refFor="ch" refForName="imagSh"/>
              <dgm:constr type="l" for="ch" forName="txNode" refType="w" fact="0.14"/>
              <dgm:constr type="w" for="ch" forName="txNode" refType="w" refFor="ch" refForName="imagSh"/>
              <dgm:constr type="t" for="ch" forName="txNode" refType="h" refFor="ch" refForName="imagSh" fact="0.6"/>
              <dgm:constr type="h" for="ch" forName="txNode" refType="h" refFor="ch" refForName="imagSh"/>
            </dgm:constrLst>
          </dgm:if>
          <dgm:else name="Name7">
            <dgm:constrLst>
              <dgm:constr type="l" for="ch" forName="imagSh" refType="w" fact="0.14"/>
              <dgm:constr type="w" for="ch" forName="imagSh" refType="w" fact="0.86"/>
              <dgm:constr type="t" for="ch" forName="imagSh"/>
              <dgm:constr type="h" for="ch" forName="imagSh" refType="w" refFor="ch" refForName="imagSh"/>
              <dgm:constr type="l" for="ch" forName="txNode"/>
              <dgm:constr type="w" for="ch" forName="txNode" refType="w" refFor="ch" refForName="imagSh"/>
              <dgm:constr type="t" for="ch" forName="txNode" refType="h" refFor="ch" refForName="imagSh" fact="0.6"/>
              <dgm:constr type="h" for="ch" forName="txNode" refType="h" refFor="ch" refForName="imagSh"/>
            </dgm:constrLst>
          </dgm:else>
        </dgm:choose>
        <dgm:ruleLst/>
        <dgm:layoutNode name="imagSh" styleLbl="bgImgPlace1">
          <dgm:alg type="sp"/>
          <dgm:shape xmlns:r="http://schemas.openxmlformats.org/officeDocument/2006/relationships" type="roundRect" r:blip="" blipPhldr="1">
            <dgm:adjLst>
              <dgm:adj idx="1" val="0.1"/>
            </dgm:adjLst>
          </dgm:shape>
          <dgm:presOf/>
          <dgm:constrLst/>
          <dgm:ruleLst/>
        </dgm:layoutNode>
        <dgm:layoutNode name="txNode" styleLbl="node1">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sibTransForEach" axis="followSib" ptType="sibTrans" cnt="1">
        <dgm:layoutNode name="sibTrans">
          <dgm:alg type="conn">
            <dgm:param type="begPts" val="auto"/>
            <dgm:param type="endPts" val="auto"/>
            <dgm:param type="srcNode" val="imagSh"/>
            <dgm:param type="dstNode" val="imagSh"/>
          </dgm:alg>
          <dgm:shape xmlns:r="http://schemas.openxmlformats.org/officeDocument/2006/relationships" type="conn" r:blip="">
            <dgm:adjLst/>
          </dgm:shape>
          <dgm:presOf axis="self"/>
          <dgm:constrLst>
            <dgm:constr type="h" refType="w" fact="0.62"/>
            <dgm:constr type="connDist"/>
            <dgm:constr type="begPad" refType="connDist" fact="0.35"/>
            <dgm:constr type="endPad" refType="connDist" fact="0.3"/>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21582" cy="495348"/>
          </a:xfrm>
          <a:prstGeom prst="rect">
            <a:avLst/>
          </a:prstGeom>
        </p:spPr>
        <p:txBody>
          <a:bodyPr vert="horz" lIns="91440" tIns="45720" rIns="91440" bIns="45720" rtlCol="0"/>
          <a:lstStyle>
            <a:lvl1pPr algn="l">
              <a:defRPr sz="1200"/>
            </a:lvl1pPr>
          </a:lstStyle>
          <a:p>
            <a:endParaRPr lang="de-AT"/>
          </a:p>
        </p:txBody>
      </p:sp>
      <p:sp>
        <p:nvSpPr>
          <p:cNvPr id="3" name="Date Placeholder 2"/>
          <p:cNvSpPr>
            <a:spLocks noGrp="1"/>
          </p:cNvSpPr>
          <p:nvPr>
            <p:ph type="dt" idx="1"/>
          </p:nvPr>
        </p:nvSpPr>
        <p:spPr>
          <a:xfrm>
            <a:off x="3818971" y="0"/>
            <a:ext cx="2921582" cy="495348"/>
          </a:xfrm>
          <a:prstGeom prst="rect">
            <a:avLst/>
          </a:prstGeom>
        </p:spPr>
        <p:txBody>
          <a:bodyPr vert="horz" lIns="91440" tIns="45720" rIns="91440" bIns="45720" rtlCol="0"/>
          <a:lstStyle>
            <a:lvl1pPr algn="r">
              <a:defRPr sz="1200"/>
            </a:lvl1pPr>
          </a:lstStyle>
          <a:p>
            <a:fld id="{3FBEC11B-7992-4FC1-A28C-CEEB225C985C}" type="datetimeFigureOut">
              <a:rPr lang="de-AT" smtClean="0"/>
              <a:t>10.10.2024</a:t>
            </a:fld>
            <a:endParaRPr lang="de-AT"/>
          </a:p>
        </p:txBody>
      </p:sp>
      <p:sp>
        <p:nvSpPr>
          <p:cNvPr id="4" name="Slide Image Placeholder 3"/>
          <p:cNvSpPr>
            <a:spLocks noGrp="1" noRot="1" noChangeAspect="1"/>
          </p:cNvSpPr>
          <p:nvPr>
            <p:ph type="sldImg" idx="2"/>
          </p:nvPr>
        </p:nvSpPr>
        <p:spPr>
          <a:xfrm>
            <a:off x="409575" y="1233488"/>
            <a:ext cx="5922963" cy="3332162"/>
          </a:xfrm>
          <a:prstGeom prst="rect">
            <a:avLst/>
          </a:prstGeom>
          <a:noFill/>
          <a:ln w="12700">
            <a:solidFill>
              <a:prstClr val="black"/>
            </a:solidFill>
          </a:ln>
        </p:spPr>
        <p:txBody>
          <a:bodyPr vert="horz" lIns="91440" tIns="45720" rIns="91440" bIns="45720" rtlCol="0" anchor="ctr"/>
          <a:lstStyle/>
          <a:p>
            <a:endParaRPr lang="de-AT"/>
          </a:p>
        </p:txBody>
      </p:sp>
      <p:sp>
        <p:nvSpPr>
          <p:cNvPr id="5" name="Notes Placeholder 4"/>
          <p:cNvSpPr>
            <a:spLocks noGrp="1"/>
          </p:cNvSpPr>
          <p:nvPr>
            <p:ph type="body" sz="quarter" idx="3"/>
          </p:nvPr>
        </p:nvSpPr>
        <p:spPr>
          <a:xfrm>
            <a:off x="674212" y="4751220"/>
            <a:ext cx="5393690" cy="3887361"/>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AT"/>
          </a:p>
        </p:txBody>
      </p:sp>
      <p:sp>
        <p:nvSpPr>
          <p:cNvPr id="6" name="Footer Placeholder 5"/>
          <p:cNvSpPr>
            <a:spLocks noGrp="1"/>
          </p:cNvSpPr>
          <p:nvPr>
            <p:ph type="ftr" sz="quarter" idx="4"/>
          </p:nvPr>
        </p:nvSpPr>
        <p:spPr>
          <a:xfrm>
            <a:off x="0" y="9377318"/>
            <a:ext cx="2921582" cy="495347"/>
          </a:xfrm>
          <a:prstGeom prst="rect">
            <a:avLst/>
          </a:prstGeom>
        </p:spPr>
        <p:txBody>
          <a:bodyPr vert="horz" lIns="91440" tIns="45720" rIns="91440" bIns="45720" rtlCol="0" anchor="b"/>
          <a:lstStyle>
            <a:lvl1pPr algn="l">
              <a:defRPr sz="1200"/>
            </a:lvl1pPr>
          </a:lstStyle>
          <a:p>
            <a:endParaRPr lang="de-AT"/>
          </a:p>
        </p:txBody>
      </p:sp>
      <p:sp>
        <p:nvSpPr>
          <p:cNvPr id="7" name="Slide Number Placeholder 6"/>
          <p:cNvSpPr>
            <a:spLocks noGrp="1"/>
          </p:cNvSpPr>
          <p:nvPr>
            <p:ph type="sldNum" sz="quarter" idx="5"/>
          </p:nvPr>
        </p:nvSpPr>
        <p:spPr>
          <a:xfrm>
            <a:off x="3818971" y="9377318"/>
            <a:ext cx="2921582" cy="495347"/>
          </a:xfrm>
          <a:prstGeom prst="rect">
            <a:avLst/>
          </a:prstGeom>
        </p:spPr>
        <p:txBody>
          <a:bodyPr vert="horz" lIns="91440" tIns="45720" rIns="91440" bIns="45720" rtlCol="0" anchor="b"/>
          <a:lstStyle>
            <a:lvl1pPr algn="r">
              <a:defRPr sz="1200"/>
            </a:lvl1pPr>
          </a:lstStyle>
          <a:p>
            <a:fld id="{8DD79280-D428-48BF-A305-6859FA78C87B}" type="slidenum">
              <a:rPr lang="de-AT" smtClean="0"/>
              <a:t>‹#›</a:t>
            </a:fld>
            <a:endParaRPr lang="de-AT"/>
          </a:p>
        </p:txBody>
      </p:sp>
    </p:spTree>
    <p:extLst>
      <p:ext uri="{BB962C8B-B14F-4D97-AF65-F5344CB8AC3E}">
        <p14:creationId xmlns:p14="http://schemas.microsoft.com/office/powerpoint/2010/main" val="2607510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FC46F8B-8F11-DE48-AF9B-69FFEE1D3CF5}" type="slidenum">
              <a:rPr kumimoji="0" lang="en-A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A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78318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T" dirty="0"/>
              <a:t>Schauen wir uns die Ergebnisse in Particify an.</a:t>
            </a:r>
          </a:p>
          <a:p>
            <a:r>
              <a:rPr lang="en-AT" dirty="0"/>
              <a:t>Die erwarteten Ergebnisse laut Stroop schauen so aus. Am weitesten sollten Sie bei der kongruenten Bedingung voran Kommen. </a:t>
            </a:r>
          </a:p>
          <a:p>
            <a:r>
              <a:rPr lang="en-AT" dirty="0"/>
              <a:t>Die Kongruenz der Wörter und Farbe hat Ihnen bei der A</a:t>
            </a:r>
            <a:r>
              <a:rPr lang="en-GB" dirty="0"/>
              <a:t>u</a:t>
            </a:r>
            <a:r>
              <a:rPr lang="en-AT" dirty="0"/>
              <a:t>fgabe geholfen. Am wenigsten weit sollten Sie bei der inkongruenten Aufgabe vorankommen, weil die Tendenz, automatisch Wörter zu lesen Sie bei der Bennenung der Farbe stört.</a:t>
            </a:r>
          </a:p>
          <a:p>
            <a:r>
              <a:rPr lang="en-AT" dirty="0"/>
              <a:t>Und die neutrale Bedingung soll datzwischen liegen oder ählich sein wie die kongruente Bedingung.</a:t>
            </a:r>
          </a:p>
        </p:txBody>
      </p:sp>
      <p:sp>
        <p:nvSpPr>
          <p:cNvPr id="4" name="Slide Number Placeholder 3"/>
          <p:cNvSpPr>
            <a:spLocks noGrp="1"/>
          </p:cNvSpPr>
          <p:nvPr>
            <p:ph type="sldNum" sz="quarter" idx="5"/>
          </p:nvPr>
        </p:nvSpPr>
        <p:spPr/>
        <p:txBody>
          <a:bodyPr/>
          <a:lstStyle/>
          <a:p>
            <a:fld id="{8DD79280-D428-48BF-A305-6859FA78C87B}" type="slidenum">
              <a:rPr lang="de-AT" smtClean="0"/>
              <a:t>10</a:t>
            </a:fld>
            <a:endParaRPr lang="de-AT"/>
          </a:p>
        </p:txBody>
      </p:sp>
    </p:spTree>
    <p:extLst>
      <p:ext uri="{BB962C8B-B14F-4D97-AF65-F5344CB8AC3E}">
        <p14:creationId xmlns:p14="http://schemas.microsoft.com/office/powerpoint/2010/main" val="13370467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T" dirty="0"/>
              <a:t>Stroop ist ein klassisches Beispiel für ein Experiment aus der allgemeinen Psychologie. Wir haben die experimentelle Bedingungen manipuliert und die Auswirkungen unserer Manipulation auf die abhänige Variable gemessen – das Verhalten der StudienteilnehmerInnen gemessen.</a:t>
            </a:r>
          </a:p>
          <a:p>
            <a:r>
              <a:rPr lang="en-AT" dirty="0"/>
              <a:t>Das Verhalten im Fall von Stroop ist das Vorankommen der Leute vom Kästchen zum Kästchen, also wie viele Kästchen sie schaffen.</a:t>
            </a:r>
          </a:p>
          <a:p>
            <a:endParaRPr lang="en-AT" dirty="0"/>
          </a:p>
          <a:p>
            <a:r>
              <a:rPr lang="en-AT" dirty="0"/>
              <a:t>Für die, die Aufgepasst haben: Wir haben zwei Aspekte des Verahltens in diesem kleinen Experiment gemessen. Welche? Was zeigt die Anzahl von erledigten Kästchen?</a:t>
            </a:r>
          </a:p>
        </p:txBody>
      </p:sp>
      <p:sp>
        <p:nvSpPr>
          <p:cNvPr id="4" name="Slide Number Placeholder 3"/>
          <p:cNvSpPr>
            <a:spLocks noGrp="1"/>
          </p:cNvSpPr>
          <p:nvPr>
            <p:ph type="sldNum" sz="quarter" idx="5"/>
          </p:nvPr>
        </p:nvSpPr>
        <p:spPr/>
        <p:txBody>
          <a:bodyPr/>
          <a:lstStyle/>
          <a:p>
            <a:fld id="{8DD79280-D428-48BF-A305-6859FA78C87B}" type="slidenum">
              <a:rPr lang="de-AT" smtClean="0"/>
              <a:t>11</a:t>
            </a:fld>
            <a:endParaRPr lang="de-AT"/>
          </a:p>
        </p:txBody>
      </p:sp>
    </p:spTree>
    <p:extLst>
      <p:ext uri="{BB962C8B-B14F-4D97-AF65-F5344CB8AC3E}">
        <p14:creationId xmlns:p14="http://schemas.microsoft.com/office/powerpoint/2010/main" val="37575617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T" dirty="0"/>
              <a:t>Wir haben gemessen, wie schnell die Leute die Aufgabe lösen. Das ist ein Indikator dafür, wie schwer die Aufgabe für Menschen ist.</a:t>
            </a:r>
          </a:p>
          <a:p>
            <a:r>
              <a:rPr lang="en-AT" dirty="0"/>
              <a:t>In modernen Experimenten misst man diese Zeit nicht kumulativ für mehrere Reize, wie Stroop, sondern für jeden Reiz einzeln, wie hier dargestellt. Wir würden den Versuchspersonen zum Beispiel das Wort “Grün” präsentierein, und Fragen, ob die Schriftfarbe grün oder rot ist. Sie werden eine Taste für rot und eine taste für grün drucken.</a:t>
            </a:r>
          </a:p>
          <a:p>
            <a:endParaRPr lang="en-AT" dirty="0"/>
          </a:p>
          <a:p>
            <a:r>
              <a:rPr lang="en-AT" dirty="0"/>
              <a:t>Das nennt man Reaktionszeit. Reaktionszeit ist die Zeit zwischen der Reizdarbietung und Reaktion – typischerweise eines Tastendrucks.</a:t>
            </a:r>
          </a:p>
        </p:txBody>
      </p:sp>
      <p:sp>
        <p:nvSpPr>
          <p:cNvPr id="4" name="Slide Number Placeholder 3"/>
          <p:cNvSpPr>
            <a:spLocks noGrp="1"/>
          </p:cNvSpPr>
          <p:nvPr>
            <p:ph type="sldNum" sz="quarter" idx="5"/>
          </p:nvPr>
        </p:nvSpPr>
        <p:spPr/>
        <p:txBody>
          <a:bodyPr/>
          <a:lstStyle/>
          <a:p>
            <a:fld id="{8DD79280-D428-48BF-A305-6859FA78C87B}" type="slidenum">
              <a:rPr lang="de-AT" smtClean="0"/>
              <a:t>12</a:t>
            </a:fld>
            <a:endParaRPr lang="de-AT"/>
          </a:p>
        </p:txBody>
      </p:sp>
    </p:spTree>
    <p:extLst>
      <p:ext uri="{BB962C8B-B14F-4D97-AF65-F5344CB8AC3E}">
        <p14:creationId xmlns:p14="http://schemas.microsoft.com/office/powerpoint/2010/main" val="31801427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T" dirty="0"/>
              <a:t>Dabai wollen wir die Reaktionszeit möglichst genau messen. Darum erfolgen die Reaktionszeitexperimente im Labor und sind meistens Komputerbasiert. Auch Onlineexperimente sind für die genaue Reaktionszeitmessung nicht geeignet, weil Webbrowser sind von der Geschiwndigkeit der Internetverbindung abhängig und auch Endgeräte der Studienteilnehmerinnen und –teilnehmer in Ihrer Genaigkeit variieren.</a:t>
            </a:r>
          </a:p>
          <a:p>
            <a:endParaRPr lang="en-AT" dirty="0"/>
          </a:p>
          <a:p>
            <a:r>
              <a:rPr lang="en-AT" dirty="0"/>
              <a:t>Für die genaue Messung der Reaktionszeit braucht man möglichst genauer Registrierung des Zeitpunkts der Reizdarbietung und des Verhaltens. Dafür sind die üblichen Rechner und Laptops nicht ausreichend (manchmal sind Gaming-Geräte eine Ausnahme). Darum werden Sie in unseren Laboren spezielle Monitore sehen, die besonders zeitlich präzise sind. Wir verwenden auch spezielle Tastaturen, wie hier abgebildet. Oft nutzen wir auch Linux Betriebssystem, weil wir damit bessere Kontrolle über die Hardware haben. </a:t>
            </a:r>
          </a:p>
          <a:p>
            <a:endParaRPr lang="en-AT" dirty="0"/>
          </a:p>
        </p:txBody>
      </p:sp>
      <p:sp>
        <p:nvSpPr>
          <p:cNvPr id="4" name="Slide Number Placeholder 3"/>
          <p:cNvSpPr>
            <a:spLocks noGrp="1"/>
          </p:cNvSpPr>
          <p:nvPr>
            <p:ph type="sldNum" sz="quarter" idx="5"/>
          </p:nvPr>
        </p:nvSpPr>
        <p:spPr/>
        <p:txBody>
          <a:bodyPr/>
          <a:lstStyle/>
          <a:p>
            <a:fld id="{8DD79280-D428-48BF-A305-6859FA78C87B}" type="slidenum">
              <a:rPr lang="de-AT" smtClean="0"/>
              <a:t>13</a:t>
            </a:fld>
            <a:endParaRPr lang="de-AT"/>
          </a:p>
        </p:txBody>
      </p:sp>
    </p:spTree>
    <p:extLst>
      <p:ext uri="{BB962C8B-B14F-4D97-AF65-F5344CB8AC3E}">
        <p14:creationId xmlns:p14="http://schemas.microsoft.com/office/powerpoint/2010/main" val="25145450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T" dirty="0"/>
              <a:t>Ein weiterer Aspekt des Verhaltens, der in unsem Maaß ”Kästchennummer” enthaltien ist, ist die Anzahl von Ferhlern.</a:t>
            </a:r>
          </a:p>
          <a:p>
            <a:r>
              <a:rPr lang="en-AT" dirty="0"/>
              <a:t>In der modernen Forschung berechnet man normalerweise Fehlerrate (unabhängig von der Anzahl von Reizein).</a:t>
            </a:r>
          </a:p>
          <a:p>
            <a:r>
              <a:rPr lang="en-AT" dirty="0"/>
              <a:t>Warum ist Fehlerrate wichtig?</a:t>
            </a:r>
          </a:p>
          <a:p>
            <a:r>
              <a:rPr lang="en-AT" dirty="0"/>
              <a:t>Man kann anhand der Reaktionszeit allein nicht sagen, wie schwer die Aufgabe ist. Man kann alles sehr schenll machen, aber total falsch. Und wenn man alles richtig machen möchte, ist man langsamer. Um aus den Daten zu schließen, dass eine Aufgabe oder eine experimentelle Bedingung schwehrer ist als die andere, muss man sowohl Reaktionszeit als auch die Fehlerrate betrachten, wie Stroop.</a:t>
            </a:r>
          </a:p>
        </p:txBody>
      </p:sp>
      <p:sp>
        <p:nvSpPr>
          <p:cNvPr id="4" name="Slide Number Placeholder 3"/>
          <p:cNvSpPr>
            <a:spLocks noGrp="1"/>
          </p:cNvSpPr>
          <p:nvPr>
            <p:ph type="sldNum" sz="quarter" idx="5"/>
          </p:nvPr>
        </p:nvSpPr>
        <p:spPr/>
        <p:txBody>
          <a:bodyPr/>
          <a:lstStyle/>
          <a:p>
            <a:fld id="{8DD79280-D428-48BF-A305-6859FA78C87B}" type="slidenum">
              <a:rPr lang="de-AT" smtClean="0"/>
              <a:t>14</a:t>
            </a:fld>
            <a:endParaRPr lang="de-AT"/>
          </a:p>
        </p:txBody>
      </p:sp>
    </p:spTree>
    <p:extLst>
      <p:ext uri="{BB962C8B-B14F-4D97-AF65-F5344CB8AC3E}">
        <p14:creationId xmlns:p14="http://schemas.microsoft.com/office/powerpoint/2010/main" val="1544572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T" dirty="0"/>
              <a:t>Ein weiterer Aspekt des Verhaltens, der in unsem Maaß ”Kästchennummer” enthaltien ist, ist die Anzahl von Ferhlern.</a:t>
            </a:r>
          </a:p>
          <a:p>
            <a:r>
              <a:rPr lang="en-AT" dirty="0"/>
              <a:t>In der modernen Forschung berechnet man normalerweise Fehlerrate (unabhängig von der Anzahl von Reizein).</a:t>
            </a:r>
          </a:p>
          <a:p>
            <a:r>
              <a:rPr lang="en-AT" dirty="0"/>
              <a:t>Warum ist Fehlerrate wichtig?</a:t>
            </a:r>
          </a:p>
          <a:p>
            <a:r>
              <a:rPr lang="en-AT" dirty="0"/>
              <a:t>Man kann anhand der Reaktionszeit allein nicht sagen, wie schwer die Aufgabe ist. Man kann alles sehr schenll machen, aber total falsch. Und wenn man alles richtig machen möchte, ist man langsamer. Um aus den Daten zu schließen, dass eine Aufgabe oder eine experimentelle Bedingung schwehrer ist als die andere, muss man sowohl Reaktionszeit als auch die Fehlerrate betrachten, wie Stroop.</a:t>
            </a:r>
          </a:p>
        </p:txBody>
      </p:sp>
      <p:sp>
        <p:nvSpPr>
          <p:cNvPr id="4" name="Slide Number Placeholder 3"/>
          <p:cNvSpPr>
            <a:spLocks noGrp="1"/>
          </p:cNvSpPr>
          <p:nvPr>
            <p:ph type="sldNum" sz="quarter" idx="5"/>
          </p:nvPr>
        </p:nvSpPr>
        <p:spPr/>
        <p:txBody>
          <a:bodyPr/>
          <a:lstStyle/>
          <a:p>
            <a:fld id="{8DD79280-D428-48BF-A305-6859FA78C87B}" type="slidenum">
              <a:rPr lang="de-AT" smtClean="0"/>
              <a:t>15</a:t>
            </a:fld>
            <a:endParaRPr lang="de-AT"/>
          </a:p>
        </p:txBody>
      </p:sp>
    </p:spTree>
    <p:extLst>
      <p:ext uri="{BB962C8B-B14F-4D97-AF65-F5344CB8AC3E}">
        <p14:creationId xmlns:p14="http://schemas.microsoft.com/office/powerpoint/2010/main" val="21741635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AT" dirty="0"/>
              <a:t>Nun stellen Sie sich vor, Sie haben das Stroop-Experiment durchgeführt. Es war eine moderne Version des Stroop-Experiments, in der Sie Reaktionszeiten gemessen haben, und nicht die Anzahl von Kästchen. Sie haben keinen Unterschied zwischen den Bedingungen gefunden. Dafür aber, nach dem Sie sich genauer die Daten angeschaut haben, habe Sie gesehen, dass sich Reaktionszeiten zwischen den einzelnen Farben unterscheiden. Wie könnte man das erklären? Wie kann man nachweisen, dass es mit dem Anzahl der Silben (bzw. mit der Lesedauer der Wörter) zu tun hat?</a:t>
            </a:r>
          </a:p>
        </p:txBody>
      </p:sp>
      <p:sp>
        <p:nvSpPr>
          <p:cNvPr id="4" name="Slide Number Placeholder 3"/>
          <p:cNvSpPr>
            <a:spLocks noGrp="1"/>
          </p:cNvSpPr>
          <p:nvPr>
            <p:ph type="sldNum" sz="quarter" idx="5"/>
          </p:nvPr>
        </p:nvSpPr>
        <p:spPr/>
        <p:txBody>
          <a:bodyPr/>
          <a:lstStyle/>
          <a:p>
            <a:fld id="{8DD79280-D428-48BF-A305-6859FA78C87B}" type="slidenum">
              <a:rPr lang="de-AT" smtClean="0"/>
              <a:t>16</a:t>
            </a:fld>
            <a:endParaRPr lang="de-AT"/>
          </a:p>
        </p:txBody>
      </p:sp>
    </p:spTree>
    <p:extLst>
      <p:ext uri="{BB962C8B-B14F-4D97-AF65-F5344CB8AC3E}">
        <p14:creationId xmlns:p14="http://schemas.microsoft.com/office/powerpoint/2010/main" val="11850042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AT" dirty="0"/>
              <a:t>Dafür kann man Blickbewegungen registrieren. </a:t>
            </a:r>
          </a:p>
          <a:p>
            <a:r>
              <a:rPr lang="en-AT" dirty="0"/>
              <a:t>Unsere Blickbewegungen sind ebenfalls Verhalten, das wir aufzeichnen und auswerten können. Blickbewegungen werden mit einem Eyetracker registriert. </a:t>
            </a:r>
          </a:p>
          <a:p>
            <a:r>
              <a:rPr lang="en-AT" dirty="0"/>
              <a:t>Ein Eyetracker besteht aud einer Infraroten Lichtquelle, die das Auge beleuchtet, für uns aber nicht sichtbar ist, und einer Kamera. Die Infrarotquelle beleichtet das Auge. Durch diese Beleuchtung sind zwei Komponenten in duch die Camera sichtbar: die dunkle Pupille und die helle Reflexion des Infrarotlichts an der Hornhaut. Die relative Position der Pupille und der Hornhautreflexion zu einander werden benutzt, um die Position des Auges zu registrieren. Welche Position der Pupille/Hornhautreflextion welcher Position des Auges auf dem Bildschirm entspricht wird durch einen speziellen Vorgang – Kalibrierung – vor dem Experiment bestimmt.</a:t>
            </a:r>
          </a:p>
          <a:p>
            <a:endParaRPr lang="en-AT" dirty="0"/>
          </a:p>
        </p:txBody>
      </p:sp>
      <p:sp>
        <p:nvSpPr>
          <p:cNvPr id="4" name="Slide Number Placeholder 3"/>
          <p:cNvSpPr>
            <a:spLocks noGrp="1"/>
          </p:cNvSpPr>
          <p:nvPr>
            <p:ph type="sldNum" sz="quarter" idx="5"/>
          </p:nvPr>
        </p:nvSpPr>
        <p:spPr/>
        <p:txBody>
          <a:bodyPr/>
          <a:lstStyle/>
          <a:p>
            <a:fld id="{8DD79280-D428-48BF-A305-6859FA78C87B}" type="slidenum">
              <a:rPr lang="de-AT" smtClean="0"/>
              <a:t>17</a:t>
            </a:fld>
            <a:endParaRPr lang="de-AT"/>
          </a:p>
        </p:txBody>
      </p:sp>
    </p:spTree>
    <p:extLst>
      <p:ext uri="{BB962C8B-B14F-4D97-AF65-F5344CB8AC3E}">
        <p14:creationId xmlns:p14="http://schemas.microsoft.com/office/powerpoint/2010/main" val="2432639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T" dirty="0"/>
              <a:t>Unsere Augen bewegen sicht sehr schnell! Deshal</a:t>
            </a:r>
            <a:r>
              <a:rPr lang="de-AT" dirty="0"/>
              <a:t>b</a:t>
            </a:r>
            <a:r>
              <a:rPr lang="en-AT" dirty="0"/>
              <a:t> muss die Aufzeichnung von Augenbewegungen zeitlich sehr präzise sein. Moderne Eyetracker können 1000 Datenpunkte pro Sekunde (oder mehr) aufnehmen.</a:t>
            </a:r>
            <a:endParaRPr lang="en-US" dirty="0"/>
          </a:p>
          <a:p>
            <a:r>
              <a:rPr lang="en-US" dirty="0" err="1"/>
              <a:t>Mit</a:t>
            </a:r>
            <a:r>
              <a:rPr lang="en-US" dirty="0"/>
              <a:t> </a:t>
            </a:r>
            <a:r>
              <a:rPr lang="en-US" dirty="0" err="1"/>
              <a:t>einem</a:t>
            </a:r>
            <a:r>
              <a:rPr lang="en-US" dirty="0"/>
              <a:t> </a:t>
            </a:r>
            <a:r>
              <a:rPr lang="en-US" dirty="0" err="1"/>
              <a:t>Eyetracker</a:t>
            </a:r>
            <a:r>
              <a:rPr lang="en-US" dirty="0"/>
              <a:t> k</a:t>
            </a:r>
            <a:r>
              <a:rPr lang="de-AT" dirty="0" err="1"/>
              <a:t>önnten</a:t>
            </a:r>
            <a:r>
              <a:rPr lang="de-AT" dirty="0"/>
              <a:t> wir messen, wie lange </a:t>
            </a:r>
            <a:r>
              <a:rPr lang="de-AT" dirty="0" err="1"/>
              <a:t>StudienteilnehmerInnen</a:t>
            </a:r>
            <a:r>
              <a:rPr lang="de-AT" dirty="0"/>
              <a:t> jedes Wort fixieren, und so nachweisen, dass die Unterschiede mit dem Lesedauer zu tun haben.</a:t>
            </a:r>
            <a:endParaRPr lang="en-AT" dirty="0"/>
          </a:p>
        </p:txBody>
      </p:sp>
      <p:sp>
        <p:nvSpPr>
          <p:cNvPr id="4" name="Slide Number Placeholder 3"/>
          <p:cNvSpPr>
            <a:spLocks noGrp="1"/>
          </p:cNvSpPr>
          <p:nvPr>
            <p:ph type="sldNum" sz="quarter" idx="5"/>
          </p:nvPr>
        </p:nvSpPr>
        <p:spPr/>
        <p:txBody>
          <a:bodyPr/>
          <a:lstStyle/>
          <a:p>
            <a:fld id="{8DD79280-D428-48BF-A305-6859FA78C87B}" type="slidenum">
              <a:rPr lang="de-AT" smtClean="0"/>
              <a:t>18</a:t>
            </a:fld>
            <a:endParaRPr lang="de-AT"/>
          </a:p>
        </p:txBody>
      </p:sp>
    </p:spTree>
    <p:extLst>
      <p:ext uri="{BB962C8B-B14F-4D97-AF65-F5344CB8AC3E}">
        <p14:creationId xmlns:p14="http://schemas.microsoft.com/office/powerpoint/2010/main" val="10793994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T" dirty="0"/>
              <a:t>Zusätzlich zum Aufzeichnen von Blickbewegungen kann der Eyetracker für die Sogenannte pupillometry verwedent werden – messung der Pupillengröße. Pupillengröße wird zum größten Teil durch die Lichtmenge getrieben, die das Auge bekommt. Das ist ein Reflex. </a:t>
            </a:r>
            <a:endParaRPr lang="de-AT" dirty="0"/>
          </a:p>
          <a:p>
            <a:r>
              <a:rPr lang="de-AT" dirty="0"/>
              <a:t>Allerdings – angenommen die Beleuchtung bleibt gleich - können psychologische Faktoren auch Änderungen der Pupillengröße verursachen.</a:t>
            </a:r>
          </a:p>
          <a:p>
            <a:r>
              <a:rPr lang="de-AT" dirty="0"/>
              <a:t>Zum Beispiel kann Erregung (auch sexuelle Erregung) zu Änderungen der Pupillengröße führen, oder kognitive Belastung.</a:t>
            </a:r>
          </a:p>
          <a:p>
            <a:r>
              <a:rPr lang="de-AT" dirty="0"/>
              <a:t>Wenn wir in unserem Stroop-Experiment Pupillengröße messen, was würden wir beobachten? Bei welcher Bedingung wird die Pupille am größten sein, und bei welcher am niedrigsten?</a:t>
            </a:r>
          </a:p>
          <a:p>
            <a:endParaRPr lang="en-AT" dirty="0"/>
          </a:p>
        </p:txBody>
      </p:sp>
      <p:sp>
        <p:nvSpPr>
          <p:cNvPr id="4" name="Slide Number Placeholder 3"/>
          <p:cNvSpPr>
            <a:spLocks noGrp="1"/>
          </p:cNvSpPr>
          <p:nvPr>
            <p:ph type="sldNum" sz="quarter" idx="5"/>
          </p:nvPr>
        </p:nvSpPr>
        <p:spPr/>
        <p:txBody>
          <a:bodyPr/>
          <a:lstStyle/>
          <a:p>
            <a:fld id="{8DD79280-D428-48BF-A305-6859FA78C87B}" type="slidenum">
              <a:rPr lang="de-AT" smtClean="0"/>
              <a:t>19</a:t>
            </a:fld>
            <a:endParaRPr lang="de-AT"/>
          </a:p>
        </p:txBody>
      </p:sp>
    </p:spTree>
    <p:extLst>
      <p:ext uri="{BB962C8B-B14F-4D97-AF65-F5344CB8AC3E}">
        <p14:creationId xmlns:p14="http://schemas.microsoft.com/office/powerpoint/2010/main" val="17435079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8DD79280-D428-48BF-A305-6859FA78C87B}" type="slidenum">
              <a:rPr lang="de-AT" smtClean="0"/>
              <a:t>2</a:t>
            </a:fld>
            <a:endParaRPr lang="de-AT"/>
          </a:p>
        </p:txBody>
      </p:sp>
    </p:spTree>
    <p:extLst>
      <p:ext uri="{BB962C8B-B14F-4D97-AF65-F5344CB8AC3E}">
        <p14:creationId xmlns:p14="http://schemas.microsoft.com/office/powerpoint/2010/main" val="142820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AT" dirty="0"/>
              <a:t>Reaktionszeit </a:t>
            </a:r>
          </a:p>
          <a:p>
            <a:endParaRPr lang="en-AT" dirty="0"/>
          </a:p>
        </p:txBody>
      </p:sp>
      <p:sp>
        <p:nvSpPr>
          <p:cNvPr id="4" name="Slide Number Placeholder 3"/>
          <p:cNvSpPr>
            <a:spLocks noGrp="1"/>
          </p:cNvSpPr>
          <p:nvPr>
            <p:ph type="sldNum" sz="quarter" idx="5"/>
          </p:nvPr>
        </p:nvSpPr>
        <p:spPr/>
        <p:txBody>
          <a:bodyPr/>
          <a:lstStyle/>
          <a:p>
            <a:fld id="{8DD79280-D428-48BF-A305-6859FA78C87B}" type="slidenum">
              <a:rPr lang="de-AT" smtClean="0"/>
              <a:t>20</a:t>
            </a:fld>
            <a:endParaRPr lang="de-AT"/>
          </a:p>
        </p:txBody>
      </p:sp>
    </p:spTree>
    <p:extLst>
      <p:ext uri="{BB962C8B-B14F-4D97-AF65-F5344CB8AC3E}">
        <p14:creationId xmlns:p14="http://schemas.microsoft.com/office/powerpoint/2010/main" val="27091511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AT" dirty="0"/>
              <a:t>Reaktionszeit </a:t>
            </a:r>
          </a:p>
          <a:p>
            <a:endParaRPr lang="en-AT" dirty="0"/>
          </a:p>
        </p:txBody>
      </p:sp>
      <p:sp>
        <p:nvSpPr>
          <p:cNvPr id="4" name="Slide Number Placeholder 3"/>
          <p:cNvSpPr>
            <a:spLocks noGrp="1"/>
          </p:cNvSpPr>
          <p:nvPr>
            <p:ph type="sldNum" sz="quarter" idx="5"/>
          </p:nvPr>
        </p:nvSpPr>
        <p:spPr/>
        <p:txBody>
          <a:bodyPr/>
          <a:lstStyle/>
          <a:p>
            <a:fld id="{8DD79280-D428-48BF-A305-6859FA78C87B}" type="slidenum">
              <a:rPr lang="de-AT" smtClean="0"/>
              <a:t>21</a:t>
            </a:fld>
            <a:endParaRPr lang="de-AT"/>
          </a:p>
        </p:txBody>
      </p:sp>
    </p:spTree>
    <p:extLst>
      <p:ext uri="{BB962C8B-B14F-4D97-AF65-F5344CB8AC3E}">
        <p14:creationId xmlns:p14="http://schemas.microsoft.com/office/powerpoint/2010/main" val="21209986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8DD79280-D428-48BF-A305-6859FA78C87B}" type="slidenum">
              <a:rPr lang="de-AT" smtClean="0"/>
              <a:t>22</a:t>
            </a:fld>
            <a:endParaRPr lang="de-AT"/>
          </a:p>
        </p:txBody>
      </p:sp>
    </p:spTree>
    <p:extLst>
      <p:ext uri="{BB962C8B-B14F-4D97-AF65-F5344CB8AC3E}">
        <p14:creationId xmlns:p14="http://schemas.microsoft.com/office/powerpoint/2010/main" val="270752164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Jetzt</a:t>
            </a:r>
            <a:r>
              <a:rPr lang="en-US" dirty="0"/>
              <a:t> </a:t>
            </a:r>
            <a:r>
              <a:rPr lang="de-AT" dirty="0"/>
              <a:t>haben wir alles, was bei dieser Person von Außen zu beobachten ist, gemessen, und schauen endlich in ihr Gehirn hinein.</a:t>
            </a:r>
            <a:endParaRPr lang="en-AT" dirty="0"/>
          </a:p>
        </p:txBody>
      </p:sp>
      <p:sp>
        <p:nvSpPr>
          <p:cNvPr id="4" name="Slide Number Placeholder 3"/>
          <p:cNvSpPr>
            <a:spLocks noGrp="1"/>
          </p:cNvSpPr>
          <p:nvPr>
            <p:ph type="sldNum" sz="quarter" idx="5"/>
          </p:nvPr>
        </p:nvSpPr>
        <p:spPr/>
        <p:txBody>
          <a:bodyPr/>
          <a:lstStyle/>
          <a:p>
            <a:fld id="{8DD79280-D428-48BF-A305-6859FA78C87B}" type="slidenum">
              <a:rPr lang="de-AT" smtClean="0"/>
              <a:t>23</a:t>
            </a:fld>
            <a:endParaRPr lang="de-AT"/>
          </a:p>
        </p:txBody>
      </p:sp>
    </p:spTree>
    <p:extLst>
      <p:ext uri="{BB962C8B-B14F-4D97-AF65-F5344CB8AC3E}">
        <p14:creationId xmlns:p14="http://schemas.microsoft.com/office/powerpoint/2010/main" val="253321432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AT" dirty="0"/>
              <a:t>Unser Gehirn besteht aus Neuronen, die miteinander verbunden sind. Jedes Neuron besteht aus Dendriten, Zellenkörper, und eines Axons. Die Information innerhalb eines Neurons wandert von den Dendriten zu dem Axon.</a:t>
            </a:r>
          </a:p>
          <a:p>
            <a:r>
              <a:rPr lang="de-AT" dirty="0"/>
              <a:t>Die Membrane eines Neurons hat eine Spannung (Potentialdifferenz zwischen dem Inneren der Zelle und der Umgebung) von ca. -70 </a:t>
            </a:r>
            <a:r>
              <a:rPr lang="de-AT" dirty="0" err="1"/>
              <a:t>milliVolt</a:t>
            </a:r>
            <a:r>
              <a:rPr lang="de-AT" dirty="0"/>
              <a:t>. Wenn diese Spannung sinkt, und die senkende Spannung eine bestimmte Schwelle überschreiten, feuert das Neuron ein Aktionspotenzial, das am Axon entlang zum nächsten Neuron wandert.</a:t>
            </a:r>
          </a:p>
        </p:txBody>
      </p:sp>
      <p:sp>
        <p:nvSpPr>
          <p:cNvPr id="4" name="Slide Number Placeholder 3"/>
          <p:cNvSpPr>
            <a:spLocks noGrp="1"/>
          </p:cNvSpPr>
          <p:nvPr>
            <p:ph type="sldNum" sz="quarter" idx="5"/>
          </p:nvPr>
        </p:nvSpPr>
        <p:spPr/>
        <p:txBody>
          <a:bodyPr/>
          <a:lstStyle/>
          <a:p>
            <a:fld id="{8DD79280-D428-48BF-A305-6859FA78C87B}" type="slidenum">
              <a:rPr lang="de-AT" smtClean="0"/>
              <a:t>24</a:t>
            </a:fld>
            <a:endParaRPr lang="de-AT"/>
          </a:p>
        </p:txBody>
      </p:sp>
    </p:spTree>
    <p:extLst>
      <p:ext uri="{BB962C8B-B14F-4D97-AF65-F5344CB8AC3E}">
        <p14:creationId xmlns:p14="http://schemas.microsoft.com/office/powerpoint/2010/main" val="195567626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AT" dirty="0"/>
              <a:t>Neuronen sind mittels Synapsen miteinander verbunden. Wenn das Aktionspotenzial eine Synapse erreicht, werden die Neurotransmitter im Raum zwischen der Membrane des ersten und des nächsten Neurons freigegeben. Diese Neurotransmitter verursachen einen Stromfluss durch die Membrane des zweiten Neurons, was zur Senkung der Spannung führt. Wenn viel Strom in vielen Synapsen gelichzeitig fließt, kann die Schwelle im zweiten Neuron überschritten werden, das Aktionspotenzial wird ausgelöst.</a:t>
            </a:r>
          </a:p>
          <a:p>
            <a:endParaRPr lang="de-AT" dirty="0"/>
          </a:p>
          <a:p>
            <a:r>
              <a:rPr lang="de-AT" dirty="0"/>
              <a:t>Es gibt also zwei Arten von elektrischen Signalen in den Neuronen: </a:t>
            </a:r>
          </a:p>
          <a:p>
            <a:r>
              <a:rPr lang="de-AT" dirty="0"/>
              <a:t>-    Synaptische Ströme in den Dendriten</a:t>
            </a:r>
          </a:p>
          <a:p>
            <a:pPr marL="171450" indent="-171450">
              <a:buFontTx/>
              <a:buChar char="-"/>
            </a:pPr>
            <a:r>
              <a:rPr lang="de-AT" dirty="0"/>
              <a:t>Aktionspotenziale</a:t>
            </a:r>
          </a:p>
          <a:p>
            <a:r>
              <a:rPr lang="de-AT" dirty="0"/>
              <a:t>Verschiedene neurowissenschaftliche Methoden messen oder beeinflussen die eine oder die andere Art der Signalen.</a:t>
            </a:r>
          </a:p>
        </p:txBody>
      </p:sp>
      <p:sp>
        <p:nvSpPr>
          <p:cNvPr id="4" name="Slide Number Placeholder 3"/>
          <p:cNvSpPr>
            <a:spLocks noGrp="1"/>
          </p:cNvSpPr>
          <p:nvPr>
            <p:ph type="sldNum" sz="quarter" idx="5"/>
          </p:nvPr>
        </p:nvSpPr>
        <p:spPr/>
        <p:txBody>
          <a:bodyPr/>
          <a:lstStyle/>
          <a:p>
            <a:fld id="{8DD79280-D428-48BF-A305-6859FA78C87B}" type="slidenum">
              <a:rPr lang="de-AT" smtClean="0"/>
              <a:t>25</a:t>
            </a:fld>
            <a:endParaRPr lang="de-AT"/>
          </a:p>
        </p:txBody>
      </p:sp>
    </p:spTree>
    <p:extLst>
      <p:ext uri="{BB962C8B-B14F-4D97-AF65-F5344CB8AC3E}">
        <p14:creationId xmlns:p14="http://schemas.microsoft.com/office/powerpoint/2010/main" val="320946047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74212" y="4751220"/>
            <a:ext cx="5393690" cy="4626098"/>
          </a:xfrm>
        </p:spPr>
        <p:txBody>
          <a:bodyPr>
            <a:normAutofit fontScale="92500"/>
          </a:bodyPr>
          <a:lstStyle/>
          <a:p>
            <a:r>
              <a:rPr lang="de-AT" dirty="0"/>
              <a:t>Es gibt sehr viele neurowissenschaftliche Methoden, die in den Untersuchungen menschlicher Kognition vorkommen. Hier habe ich die gängigsten Methoden aufgelistet, die in wir in der Vorlesung begegnen werden. Mit fetter Schrift habe ich die Methoden markiert, die bei uns am Institut Verwendet werden.</a:t>
            </a:r>
          </a:p>
          <a:p>
            <a:endParaRPr lang="de-AT" dirty="0"/>
          </a:p>
          <a:p>
            <a:r>
              <a:rPr lang="de-AT" dirty="0"/>
              <a:t>Diese Methoden kann man in invasive und nichtinvasive unterteilen. Bei den invasiven Methoden untersuchen wir das Gehirn direkt – wir öffnen den Schädel und schauen uns die Gehirnstruktur oder die Arbeit der Gehirnzellen an. Bei den Nichtinvasiven Methoden untersuchen wir das Gehirn, ohne darauf direkt zuzugreifen.</a:t>
            </a:r>
          </a:p>
          <a:p>
            <a:endParaRPr lang="de-AT" dirty="0"/>
          </a:p>
          <a:p>
            <a:r>
              <a:rPr lang="de-AT" dirty="0"/>
              <a:t>Die Methoden können außerdem in korrelative und kausale Methoden unterteilt werden. Bei korrelativen Methoden sind die Aspekte der Gehirnstruktur die abhängige Variable, wie Reaktionszeit oder Pupillengröße. Für unser Stroop-Experiment würden wir verschiedene experimentelle Bedingungen den </a:t>
            </a:r>
            <a:r>
              <a:rPr lang="de-AT" dirty="0" err="1"/>
              <a:t>StudienteilnehmerInnen</a:t>
            </a:r>
            <a:r>
              <a:rPr lang="de-AT" dirty="0"/>
              <a:t> vorgeben, und schauen, wie z.B. die Gehirnaktivität mit den Bedingungen korreliert. Korrelative Methoden können auch außerhalb des Experiments angewendet werden. Z.B. können wir nach einer Korrelation zwischen Gehirnstruktur und Persönlichkeitsmerkmalen suchen.</a:t>
            </a:r>
          </a:p>
          <a:p>
            <a:r>
              <a:rPr lang="de-AT" dirty="0"/>
              <a:t>Bei den kausalen Methoden ist die Gehirnaktivität die unabhängige Variable, die wir manipulieren, um Verhaltensänderungen, die wir im ersten Teil besprochen haben, messen zu können: Reaktionszeit, Fehlerrate, usw.</a:t>
            </a:r>
          </a:p>
          <a:p>
            <a:endParaRPr lang="de-AT" dirty="0"/>
          </a:p>
          <a:p>
            <a:r>
              <a:rPr lang="de-AT" dirty="0"/>
              <a:t>Wir werden nun diese Kästchen durchgehen, und über die einzelnen Methoden sprechen. Dabei werden wir uns nur auf die Methoden fokussieren, die es für die Untersuchung des menschlichen Gehirns gibt. Allgemeine Psychologie und kognitive Neurowissenschaften beinhalten auch Forschung am Tier. Dafür gibt es teilweise andere Methoden, die für Menschen ungeeignet sind.</a:t>
            </a:r>
          </a:p>
        </p:txBody>
      </p:sp>
      <p:sp>
        <p:nvSpPr>
          <p:cNvPr id="4" name="Slide Number Placeholder 3"/>
          <p:cNvSpPr>
            <a:spLocks noGrp="1"/>
          </p:cNvSpPr>
          <p:nvPr>
            <p:ph type="sldNum" sz="quarter" idx="5"/>
          </p:nvPr>
        </p:nvSpPr>
        <p:spPr/>
        <p:txBody>
          <a:bodyPr/>
          <a:lstStyle/>
          <a:p>
            <a:fld id="{8DD79280-D428-48BF-A305-6859FA78C87B}" type="slidenum">
              <a:rPr lang="de-AT" smtClean="0"/>
              <a:t>26</a:t>
            </a:fld>
            <a:endParaRPr lang="de-AT"/>
          </a:p>
        </p:txBody>
      </p:sp>
    </p:spTree>
    <p:extLst>
      <p:ext uri="{BB962C8B-B14F-4D97-AF65-F5344CB8AC3E}">
        <p14:creationId xmlns:p14="http://schemas.microsoft.com/office/powerpoint/2010/main" val="133469932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AT" dirty="0"/>
              <a:t>Bei korrelativen Methoden schauen wir uns an, wie die Gehirnstruktur oder Gehirnaktivität mit unseren experimentellen Bedingungen korreliert. Die Gehirneigenschaften sind in solchen Untersuchungen immer die abhängige Variable.</a:t>
            </a:r>
          </a:p>
        </p:txBody>
      </p:sp>
      <p:sp>
        <p:nvSpPr>
          <p:cNvPr id="4" name="Slide Number Placeholder 3"/>
          <p:cNvSpPr>
            <a:spLocks noGrp="1"/>
          </p:cNvSpPr>
          <p:nvPr>
            <p:ph type="sldNum" sz="quarter" idx="5"/>
          </p:nvPr>
        </p:nvSpPr>
        <p:spPr/>
        <p:txBody>
          <a:bodyPr/>
          <a:lstStyle/>
          <a:p>
            <a:fld id="{8DD79280-D428-48BF-A305-6859FA78C87B}" type="slidenum">
              <a:rPr lang="de-AT" smtClean="0"/>
              <a:t>27</a:t>
            </a:fld>
            <a:endParaRPr lang="de-AT"/>
          </a:p>
        </p:txBody>
      </p:sp>
    </p:spTree>
    <p:extLst>
      <p:ext uri="{BB962C8B-B14F-4D97-AF65-F5344CB8AC3E}">
        <p14:creationId xmlns:p14="http://schemas.microsoft.com/office/powerpoint/2010/main" val="420715259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AT" dirty="0"/>
              <a:t>Invasive Methoden heißen „invasiv“, weil man direkt die Gehirnaktivität misst. Dafür muss man einen Zugang zum Gehirn bekommen. Bei Menschen werden invasive Methoden sehr selten angewandt, weil man bei Menschen nur für medizinische Zwecke direkten Zugang zum Gehirn bekommt. In Ausnahmefällen ist invasive Studien am menschlichen Gehirn für Grundalgenforschung aber möglich. </a:t>
            </a:r>
          </a:p>
          <a:p>
            <a:endParaRPr lang="de-AT" dirty="0"/>
          </a:p>
          <a:p>
            <a:r>
              <a:rPr lang="de-AT" dirty="0"/>
              <a:t>Typischerweise sind das Fälle von </a:t>
            </a:r>
            <a:r>
              <a:rPr lang="de-AT" dirty="0" err="1"/>
              <a:t>EpilepsiepatientInnen</a:t>
            </a:r>
            <a:r>
              <a:rPr lang="de-AT" dirty="0"/>
              <a:t>. Manche Epilepsien lassen sich nicht mit Medikamenten behandeln. Die einzige Möglichkeit in solchen Fällen ist das Entfernen der Epilepsiequelle. Neurochirurgen entfernen dann ein Teil des Gehirns, das für die Entstehung epileptischer Anfälle zuständig ist. Um möglichst genau die Quelle schon vor der Operation zu bestimmen, werden den PatientInnen Elektroden direkt ins Gehirn implantiert. Sie verbringen dann mehrere Tage an der Klinik, während die Elektroden die elektrische Aktivität ihres Gehirns in verschiedenen Arealen messen. Wenn solche PatientInnen die Einwilligung geben, können Sie sich an Experimenten im Bereich der Grundlagenforschung beteiligen.</a:t>
            </a:r>
          </a:p>
          <a:p>
            <a:endParaRPr lang="de-AT" dirty="0"/>
          </a:p>
          <a:p>
            <a:r>
              <a:rPr lang="de-AT" dirty="0"/>
              <a:t>Natürlich sind solche </a:t>
            </a:r>
            <a:r>
              <a:rPr lang="de-AT" dirty="0" err="1"/>
              <a:t>PatinetInenn</a:t>
            </a:r>
            <a:r>
              <a:rPr lang="de-AT" dirty="0"/>
              <a:t> relativ selten. Außerdem sind sie nicht Gesund, was Fragen über die Generalisierbarkeit der Befunde aufwirft. Aber das ist die einzige Möglichkeit, direkt die elektrische Aktivität von Neuronen zu untersuchen.</a:t>
            </a:r>
          </a:p>
        </p:txBody>
      </p:sp>
      <p:sp>
        <p:nvSpPr>
          <p:cNvPr id="4" name="Slide Number Placeholder 3"/>
          <p:cNvSpPr>
            <a:spLocks noGrp="1"/>
          </p:cNvSpPr>
          <p:nvPr>
            <p:ph type="sldNum" sz="quarter" idx="5"/>
          </p:nvPr>
        </p:nvSpPr>
        <p:spPr/>
        <p:txBody>
          <a:bodyPr/>
          <a:lstStyle/>
          <a:p>
            <a:fld id="{8DD79280-D428-48BF-A305-6859FA78C87B}" type="slidenum">
              <a:rPr lang="de-AT" smtClean="0"/>
              <a:t>28</a:t>
            </a:fld>
            <a:endParaRPr lang="de-AT"/>
          </a:p>
        </p:txBody>
      </p:sp>
    </p:spTree>
    <p:extLst>
      <p:ext uri="{BB962C8B-B14F-4D97-AF65-F5344CB8AC3E}">
        <p14:creationId xmlns:p14="http://schemas.microsoft.com/office/powerpoint/2010/main" val="77897110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AT" dirty="0"/>
              <a:t>Es gibt verschiedene invasive Methoden:</a:t>
            </a:r>
          </a:p>
          <a:p>
            <a:r>
              <a:rPr lang="de-AT" dirty="0" err="1"/>
              <a:t>ECoG</a:t>
            </a:r>
            <a:r>
              <a:rPr lang="de-AT" dirty="0"/>
              <a:t> – </a:t>
            </a:r>
            <a:r>
              <a:rPr lang="de-AT" dirty="0" err="1"/>
              <a:t>Elektrocorticography</a:t>
            </a:r>
            <a:r>
              <a:rPr lang="de-AT" dirty="0"/>
              <a:t> – </a:t>
            </a:r>
            <a:r>
              <a:rPr lang="de-AT" dirty="0" err="1"/>
              <a:t>Elektorden</a:t>
            </a:r>
            <a:r>
              <a:rPr lang="de-AT" dirty="0"/>
              <a:t> direkt an der Gehirnoberfläche. Sie messen Synaptische Ströme.</a:t>
            </a:r>
          </a:p>
          <a:p>
            <a:r>
              <a:rPr lang="de-AT" dirty="0"/>
              <a:t>Implantierte Elektroden – Elektroden im inneren des Gehirns. Sie messen Synaptische Ströme und Aktionspotenziale.</a:t>
            </a:r>
          </a:p>
          <a:p>
            <a:endParaRPr lang="en-AT"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C797EB-6CB6-614A-9ED3-0709F6F47867}" type="slidenum">
              <a:rPr kumimoji="0" lang="en-A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A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4938D882-744B-4C40-BD75-BDF1468685F4}"/>
              </a:ext>
            </a:extLst>
          </p:cNvPr>
          <p:cNvSpPr/>
          <p:nvPr/>
        </p:nvSpPr>
        <p:spPr>
          <a:xfrm>
            <a:off x="1816100" y="2184400"/>
            <a:ext cx="1231900" cy="3175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6" name="Rectangle 5">
            <a:extLst>
              <a:ext uri="{FF2B5EF4-FFF2-40B4-BE49-F238E27FC236}">
                <a16:creationId xmlns:a16="http://schemas.microsoft.com/office/drawing/2014/main" id="{FB663399-66EA-441B-B34C-38AC651623DE}"/>
              </a:ext>
            </a:extLst>
          </p:cNvPr>
          <p:cNvSpPr/>
          <p:nvPr/>
        </p:nvSpPr>
        <p:spPr>
          <a:xfrm>
            <a:off x="1447800" y="2019300"/>
            <a:ext cx="241300" cy="3175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7" name="Rectangle 6">
            <a:extLst>
              <a:ext uri="{FF2B5EF4-FFF2-40B4-BE49-F238E27FC236}">
                <a16:creationId xmlns:a16="http://schemas.microsoft.com/office/drawing/2014/main" id="{45416490-D523-4C1E-AB59-B83786744772}"/>
              </a:ext>
            </a:extLst>
          </p:cNvPr>
          <p:cNvSpPr/>
          <p:nvPr/>
        </p:nvSpPr>
        <p:spPr>
          <a:xfrm>
            <a:off x="4178300" y="3429000"/>
            <a:ext cx="1905000" cy="850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8" name="Rectangle 7">
            <a:extLst>
              <a:ext uri="{FF2B5EF4-FFF2-40B4-BE49-F238E27FC236}">
                <a16:creationId xmlns:a16="http://schemas.microsoft.com/office/drawing/2014/main" id="{BA3A22DD-E0CA-4FEF-A296-2E053F6611A5}"/>
              </a:ext>
            </a:extLst>
          </p:cNvPr>
          <p:cNvSpPr/>
          <p:nvPr/>
        </p:nvSpPr>
        <p:spPr>
          <a:xfrm>
            <a:off x="3818970" y="3111500"/>
            <a:ext cx="460929" cy="3175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9094973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AT" dirty="0"/>
              <a:t>In der letzten Einheit haben wir über den Untersuchungsgegenstand der Allgemeinen Psychologie gesprochen. Wir haben darüber geredet, dass wir hier die Grundlagen der menschlichen Kognition abdecken werden, sowie deren die neuronale Grundlagen.</a:t>
            </a:r>
          </a:p>
        </p:txBody>
      </p:sp>
      <p:sp>
        <p:nvSpPr>
          <p:cNvPr id="4" name="Slide Number Placeholder 3"/>
          <p:cNvSpPr>
            <a:spLocks noGrp="1"/>
          </p:cNvSpPr>
          <p:nvPr>
            <p:ph type="sldNum" sz="quarter" idx="5"/>
          </p:nvPr>
        </p:nvSpPr>
        <p:spPr/>
        <p:txBody>
          <a:bodyPr/>
          <a:lstStyle/>
          <a:p>
            <a:fld id="{8DD79280-D428-48BF-A305-6859FA78C87B}" type="slidenum">
              <a:rPr lang="de-AT" smtClean="0"/>
              <a:t>3</a:t>
            </a:fld>
            <a:endParaRPr lang="de-AT"/>
          </a:p>
        </p:txBody>
      </p:sp>
    </p:spTree>
    <p:extLst>
      <p:ext uri="{BB962C8B-B14F-4D97-AF65-F5344CB8AC3E}">
        <p14:creationId xmlns:p14="http://schemas.microsoft.com/office/powerpoint/2010/main" val="83641678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AT" dirty="0"/>
              <a:t>Die EEG ist die älteste nichtinvasive Methode zur Messung der Gehirnaktivität und wurde in den 1924 von Hans Berger an der Universität Jena zum ersten mal entwickelt und angewendet. Die Geschichte, für die wir heute leider keine Zeit haben, können Sie in den Lehrbüchern nachlesen.</a:t>
            </a:r>
          </a:p>
          <a:p>
            <a:r>
              <a:rPr lang="de-AT" dirty="0"/>
              <a:t>Bei EEG werden kleine Elektroden an der Kopfoberfläche der </a:t>
            </a:r>
            <a:r>
              <a:rPr lang="de-AT" dirty="0" err="1"/>
              <a:t>StudienteilnehmerInnen</a:t>
            </a:r>
            <a:r>
              <a:rPr lang="de-AT" dirty="0"/>
              <a:t> platziert, die elektrische Ströme messen, die das Gehirn generiert. Diese Elektroden sind mit einem Verstärker verbunden, der die Signale verstärkt und in ein Digitalsignal für einen Computer umwandelt. </a:t>
            </a:r>
          </a:p>
        </p:txBody>
      </p:sp>
      <p:sp>
        <p:nvSpPr>
          <p:cNvPr id="4" name="Slide Number Placeholder 3"/>
          <p:cNvSpPr>
            <a:spLocks noGrp="1"/>
          </p:cNvSpPr>
          <p:nvPr>
            <p:ph type="sldNum" sz="quarter" idx="5"/>
          </p:nvPr>
        </p:nvSpPr>
        <p:spPr/>
        <p:txBody>
          <a:bodyPr/>
          <a:lstStyle/>
          <a:p>
            <a:fld id="{8DD79280-D428-48BF-A305-6859FA78C87B}" type="slidenum">
              <a:rPr lang="de-AT" smtClean="0"/>
              <a:t>30</a:t>
            </a:fld>
            <a:endParaRPr lang="de-AT"/>
          </a:p>
        </p:txBody>
      </p:sp>
    </p:spTree>
    <p:extLst>
      <p:ext uri="{BB962C8B-B14F-4D97-AF65-F5344CB8AC3E}">
        <p14:creationId xmlns:p14="http://schemas.microsoft.com/office/powerpoint/2010/main" val="428842787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AT" dirty="0"/>
              <a:t>Was für Signale können wir mittels EEG messen, oder: wo kommen diese Signale her?</a:t>
            </a:r>
          </a:p>
          <a:p>
            <a:r>
              <a:rPr lang="de-AT" dirty="0"/>
              <a:t>Unter dem Schädel liegt unser Gehirn, und die erste Schichte ist die Gehirnrinde. In der Gehirnrinde gibt es verschiedene typen der Nervenzellen. Die größten Zellen sind die </a:t>
            </a:r>
            <a:r>
              <a:rPr lang="de-AT" dirty="0" err="1"/>
              <a:t>Pyramidalzellen</a:t>
            </a:r>
            <a:r>
              <a:rPr lang="de-AT" dirty="0"/>
              <a:t>. Sie heißen so, weil sie in ihrer Form an einer Pyramide erinnern. Sie sind hier abgebildet. Diese </a:t>
            </a:r>
            <a:r>
              <a:rPr lang="de-AT" dirty="0" err="1"/>
              <a:t>Pyramidalzellen</a:t>
            </a:r>
            <a:r>
              <a:rPr lang="de-AT" dirty="0"/>
              <a:t> sind immer orthogonal zur Oberfläche der Hirnrinde orientiert. Sie haben immer ihre Dendriten näher zur Oberfläche und Axonen weiter von der Oberfläche. Diese </a:t>
            </a:r>
            <a:r>
              <a:rPr lang="de-AT" dirty="0" err="1"/>
              <a:t>Pyramidalzellen</a:t>
            </a:r>
            <a:r>
              <a:rPr lang="de-AT" dirty="0"/>
              <a:t> bekommen Inputs von anderen Neuronen, und diese Inputs kommen in den Dendriten an. Das verursacht einen Stromfluss in den Dendriten der </a:t>
            </a:r>
            <a:r>
              <a:rPr lang="de-AT" dirty="0" err="1"/>
              <a:t>Pyramidalneuronen</a:t>
            </a:r>
            <a:r>
              <a:rPr lang="de-AT" dirty="0"/>
              <a:t>. Diesen Stromfluss in den Dendriten – gerade weil sie am nähersten zur Kopfoberfläche Sind - können wir mittels EEG messen.</a:t>
            </a:r>
          </a:p>
          <a:p>
            <a:endParaRPr lang="de-AT" dirty="0"/>
          </a:p>
        </p:txBody>
      </p:sp>
      <p:sp>
        <p:nvSpPr>
          <p:cNvPr id="4" name="Slide Number Placeholder 3"/>
          <p:cNvSpPr>
            <a:spLocks noGrp="1"/>
          </p:cNvSpPr>
          <p:nvPr>
            <p:ph type="sldNum" sz="quarter" idx="5"/>
          </p:nvPr>
        </p:nvSpPr>
        <p:spPr/>
        <p:txBody>
          <a:bodyPr/>
          <a:lstStyle/>
          <a:p>
            <a:fld id="{8DD79280-D428-48BF-A305-6859FA78C87B}" type="slidenum">
              <a:rPr lang="de-AT" smtClean="0"/>
              <a:t>31</a:t>
            </a:fld>
            <a:endParaRPr lang="de-AT"/>
          </a:p>
        </p:txBody>
      </p:sp>
    </p:spTree>
    <p:extLst>
      <p:ext uri="{BB962C8B-B14F-4D97-AF65-F5344CB8AC3E}">
        <p14:creationId xmlns:p14="http://schemas.microsoft.com/office/powerpoint/2010/main" val="148931665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AT" dirty="0"/>
              <a:t>Das rohe EEG-Signal sieht dann so aus. Zeilen auf dieser Abbildung sind Signale aus einzelnen Elektroden, x-Axe zeigt die Zeit. Man kann anhand des rohen EEG-Signals nicht wirklich viel über Kognition sagen (man kann einen epileptischen Anfall erkennen). EEG-Daten in den kognitiven </a:t>
            </a:r>
            <a:r>
              <a:rPr lang="de-AT" dirty="0" err="1"/>
              <a:t>Neurowissenschafen</a:t>
            </a:r>
            <a:r>
              <a:rPr lang="de-AT" dirty="0"/>
              <a:t> müssen also vorverarbeitet werden. Was kann man mit den EEG-Daten machen?</a:t>
            </a:r>
          </a:p>
        </p:txBody>
      </p:sp>
      <p:sp>
        <p:nvSpPr>
          <p:cNvPr id="4" name="Slide Number Placeholder 3"/>
          <p:cNvSpPr>
            <a:spLocks noGrp="1"/>
          </p:cNvSpPr>
          <p:nvPr>
            <p:ph type="sldNum" sz="quarter" idx="5"/>
          </p:nvPr>
        </p:nvSpPr>
        <p:spPr/>
        <p:txBody>
          <a:bodyPr/>
          <a:lstStyle/>
          <a:p>
            <a:fld id="{8DD79280-D428-48BF-A305-6859FA78C87B}" type="slidenum">
              <a:rPr lang="de-AT" smtClean="0"/>
              <a:t>32</a:t>
            </a:fld>
            <a:endParaRPr lang="de-AT"/>
          </a:p>
        </p:txBody>
      </p:sp>
    </p:spTree>
    <p:extLst>
      <p:ext uri="{BB962C8B-B14F-4D97-AF65-F5344CB8AC3E}">
        <p14:creationId xmlns:p14="http://schemas.microsoft.com/office/powerpoint/2010/main" val="5954970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 </a:t>
            </a:r>
            <a:r>
              <a:rPr lang="en-US" dirty="0" err="1"/>
              <a:t>kann</a:t>
            </a:r>
            <a:r>
              <a:rPr lang="en-US" dirty="0"/>
              <a:t> </a:t>
            </a:r>
            <a:r>
              <a:rPr lang="en-US" dirty="0" err="1"/>
              <a:t>ein</a:t>
            </a:r>
            <a:r>
              <a:rPr lang="en-US" dirty="0"/>
              <a:t> </a:t>
            </a:r>
            <a:r>
              <a:rPr lang="en-US" dirty="0" err="1"/>
              <a:t>Rohes</a:t>
            </a:r>
            <a:r>
              <a:rPr lang="en-US" dirty="0"/>
              <a:t> EEG-Signal (links) in </a:t>
            </a:r>
            <a:r>
              <a:rPr lang="en-US" dirty="0" err="1"/>
              <a:t>einezelne</a:t>
            </a:r>
            <a:r>
              <a:rPr lang="en-US" dirty="0"/>
              <a:t> </a:t>
            </a:r>
            <a:r>
              <a:rPr lang="en-US" dirty="0" err="1"/>
              <a:t>Komponenten</a:t>
            </a:r>
            <a:r>
              <a:rPr lang="en-US" dirty="0"/>
              <a:t> </a:t>
            </a:r>
            <a:r>
              <a:rPr lang="en-US" dirty="0" err="1"/>
              <a:t>unterteilen</a:t>
            </a:r>
            <a:r>
              <a:rPr lang="en-US" dirty="0"/>
              <a:t> (</a:t>
            </a:r>
            <a:r>
              <a:rPr lang="en-US" dirty="0" err="1"/>
              <a:t>rechts</a:t>
            </a:r>
            <a:r>
              <a:rPr lang="en-US" dirty="0"/>
              <a:t>). </a:t>
            </a:r>
            <a:r>
              <a:rPr lang="en-US" dirty="0" err="1"/>
              <a:t>Diese</a:t>
            </a:r>
            <a:r>
              <a:rPr lang="en-US" dirty="0"/>
              <a:t> </a:t>
            </a:r>
            <a:r>
              <a:rPr lang="en-US" dirty="0" err="1"/>
              <a:t>Komponenten</a:t>
            </a:r>
            <a:r>
              <a:rPr lang="en-US" dirty="0"/>
              <a:t> </a:t>
            </a:r>
            <a:r>
              <a:rPr lang="en-US" dirty="0" err="1"/>
              <a:t>heissen</a:t>
            </a:r>
            <a:r>
              <a:rPr lang="en-US" dirty="0"/>
              <a:t> </a:t>
            </a:r>
            <a:r>
              <a:rPr lang="en-US" dirty="0" err="1"/>
              <a:t>Frequenzen</a:t>
            </a:r>
            <a:r>
              <a:rPr lang="en-US" dirty="0"/>
              <a:t>/Frequencies (</a:t>
            </a:r>
            <a:r>
              <a:rPr lang="en-US" dirty="0" err="1"/>
              <a:t>eng.</a:t>
            </a:r>
            <a:r>
              <a:rPr lang="en-US" dirty="0"/>
              <a:t>) </a:t>
            </a:r>
            <a:r>
              <a:rPr lang="en-US" dirty="0" err="1"/>
              <a:t>oder</a:t>
            </a:r>
            <a:r>
              <a:rPr lang="en-US" dirty="0"/>
              <a:t> </a:t>
            </a:r>
            <a:r>
              <a:rPr lang="en-US" dirty="0" err="1"/>
              <a:t>Oszillazionen</a:t>
            </a:r>
            <a:r>
              <a:rPr lang="en-US" dirty="0"/>
              <a:t>/Oscillations (</a:t>
            </a:r>
            <a:r>
              <a:rPr lang="en-US" dirty="0" err="1"/>
              <a:t>eng.</a:t>
            </a:r>
            <a:r>
              <a:rPr lang="en-US" dirty="0"/>
              <a:t>). Es </a:t>
            </a:r>
            <a:r>
              <a:rPr lang="en-US" dirty="0" err="1"/>
              <a:t>gibt</a:t>
            </a:r>
            <a:r>
              <a:rPr lang="en-US" dirty="0"/>
              <a:t> </a:t>
            </a:r>
            <a:r>
              <a:rPr lang="en-US" dirty="0" err="1"/>
              <a:t>langsame</a:t>
            </a:r>
            <a:r>
              <a:rPr lang="en-US" dirty="0"/>
              <a:t> </a:t>
            </a:r>
            <a:r>
              <a:rPr lang="en-US" dirty="0" err="1"/>
              <a:t>Komponenten</a:t>
            </a:r>
            <a:r>
              <a:rPr lang="en-US" dirty="0"/>
              <a:t> (</a:t>
            </a:r>
            <a:r>
              <a:rPr lang="en-US" dirty="0" err="1"/>
              <a:t>oben</a:t>
            </a:r>
            <a:r>
              <a:rPr lang="en-US" dirty="0"/>
              <a:t>) und </a:t>
            </a:r>
            <a:r>
              <a:rPr lang="en-US" dirty="0" err="1"/>
              <a:t>schnelle</a:t>
            </a:r>
            <a:r>
              <a:rPr lang="en-US" dirty="0"/>
              <a:t> </a:t>
            </a:r>
            <a:r>
              <a:rPr lang="en-US" dirty="0" err="1"/>
              <a:t>Komponenten</a:t>
            </a:r>
            <a:r>
              <a:rPr lang="en-US" dirty="0"/>
              <a:t> (</a:t>
            </a:r>
            <a:r>
              <a:rPr lang="en-US" dirty="0" err="1"/>
              <a:t>unten</a:t>
            </a:r>
            <a:r>
              <a:rPr lang="en-US" dirty="0"/>
              <a:t>). Sie warden ALPHA, BETA, GAMMA </a:t>
            </a:r>
            <a:r>
              <a:rPr lang="en-US" dirty="0" err="1"/>
              <a:t>usw</a:t>
            </a:r>
            <a:r>
              <a:rPr lang="en-US" dirty="0"/>
              <a:t>. </a:t>
            </a:r>
            <a:r>
              <a:rPr lang="en-US" dirty="0" err="1"/>
              <a:t>Genannt</a:t>
            </a:r>
            <a:r>
              <a:rPr lang="en-US" dirty="0"/>
              <a:t>. Alle </a:t>
            </a:r>
            <a:r>
              <a:rPr lang="en-US" dirty="0" err="1"/>
              <a:t>diese</a:t>
            </a:r>
            <a:r>
              <a:rPr lang="en-US" dirty="0"/>
              <a:t> </a:t>
            </a:r>
            <a:r>
              <a:rPr lang="en-US" dirty="0" err="1"/>
              <a:t>Komponenten</a:t>
            </a:r>
            <a:r>
              <a:rPr lang="en-US" dirty="0"/>
              <a:t> </a:t>
            </a:r>
            <a:r>
              <a:rPr lang="en-US" dirty="0" err="1"/>
              <a:t>sind</a:t>
            </a:r>
            <a:r>
              <a:rPr lang="en-US" dirty="0"/>
              <a:t> </a:t>
            </a:r>
            <a:r>
              <a:rPr lang="en-US" dirty="0" err="1"/>
              <a:t>im</a:t>
            </a:r>
            <a:r>
              <a:rPr lang="en-US" dirty="0"/>
              <a:t> </a:t>
            </a:r>
            <a:r>
              <a:rPr lang="en-US" dirty="0" err="1"/>
              <a:t>Originalsignal</a:t>
            </a:r>
            <a:r>
              <a:rPr lang="en-US" dirty="0"/>
              <a:t> </a:t>
            </a:r>
            <a:r>
              <a:rPr lang="en-US" dirty="0" err="1"/>
              <a:t>enthalten</a:t>
            </a:r>
            <a:r>
              <a:rPr lang="en-US" dirty="0"/>
              <a:t>. </a:t>
            </a:r>
            <a:r>
              <a:rPr lang="en-US" dirty="0" err="1"/>
              <a:t>Warum</a:t>
            </a:r>
            <a:r>
              <a:rPr lang="en-US" dirty="0"/>
              <a:t> </a:t>
            </a:r>
            <a:r>
              <a:rPr lang="en-US" dirty="0" err="1"/>
              <a:t>sind</a:t>
            </a:r>
            <a:r>
              <a:rPr lang="en-US" dirty="0"/>
              <a:t> </a:t>
            </a:r>
            <a:r>
              <a:rPr lang="en-US" dirty="0" err="1"/>
              <a:t>diese</a:t>
            </a:r>
            <a:r>
              <a:rPr lang="en-US" dirty="0"/>
              <a:t> </a:t>
            </a:r>
            <a:r>
              <a:rPr lang="en-US" dirty="0" err="1"/>
              <a:t>Komponenten</a:t>
            </a:r>
            <a:r>
              <a:rPr lang="en-US" dirty="0"/>
              <a:t> </a:t>
            </a:r>
            <a:r>
              <a:rPr lang="en-US" dirty="0" err="1"/>
              <a:t>wichtig</a:t>
            </a:r>
            <a:r>
              <a:rPr lang="en-US" dirty="0"/>
              <a:t>?</a:t>
            </a:r>
          </a:p>
        </p:txBody>
      </p:sp>
      <p:sp>
        <p:nvSpPr>
          <p:cNvPr id="4" name="Slide Number Placeholder 3"/>
          <p:cNvSpPr>
            <a:spLocks noGrp="1"/>
          </p:cNvSpPr>
          <p:nvPr>
            <p:ph type="sldNum" sz="quarter" idx="5"/>
          </p:nvPr>
        </p:nvSpPr>
        <p:spPr/>
        <p:txBody>
          <a:bodyPr/>
          <a:lstStyle/>
          <a:p>
            <a:fld id="{77968970-842E-4C8D-A511-0FBD48337143}" type="slidenum">
              <a:rPr lang="en-US" smtClean="0"/>
              <a:t>33</a:t>
            </a:fld>
            <a:endParaRPr lang="en-US"/>
          </a:p>
        </p:txBody>
      </p:sp>
    </p:spTree>
    <p:extLst>
      <p:ext uri="{BB962C8B-B14F-4D97-AF65-F5344CB8AC3E}">
        <p14:creationId xmlns:p14="http://schemas.microsoft.com/office/powerpoint/2010/main" val="301779450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AT" dirty="0"/>
              <a:t>Weil diese Komponenten verschieden physiologische und psychische Zustände signalisieren können. Wir wissen zum Beispiel, dass die langsamsten Komponenten im Schlaf und im Koma dominieren. In einem Wachzustand, wenn wir besonders aktiv Information verarbeiten, dominieren die schnellsten Komponenten.</a:t>
            </a:r>
          </a:p>
        </p:txBody>
      </p:sp>
      <p:sp>
        <p:nvSpPr>
          <p:cNvPr id="4" name="Slide Number Placeholder 3"/>
          <p:cNvSpPr>
            <a:spLocks noGrp="1"/>
          </p:cNvSpPr>
          <p:nvPr>
            <p:ph type="sldNum" sz="quarter" idx="5"/>
          </p:nvPr>
        </p:nvSpPr>
        <p:spPr/>
        <p:txBody>
          <a:bodyPr/>
          <a:lstStyle/>
          <a:p>
            <a:fld id="{8DD79280-D428-48BF-A305-6859FA78C87B}" type="slidenum">
              <a:rPr lang="de-AT" smtClean="0"/>
              <a:t>34</a:t>
            </a:fld>
            <a:endParaRPr lang="de-AT"/>
          </a:p>
        </p:txBody>
      </p:sp>
    </p:spTree>
    <p:extLst>
      <p:ext uri="{BB962C8B-B14F-4D97-AF65-F5344CB8AC3E}">
        <p14:creationId xmlns:p14="http://schemas.microsoft.com/office/powerpoint/2010/main" val="30616515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AT" dirty="0"/>
              <a:t>Eine Maas dafür, wie schnell oder langsam die </a:t>
            </a:r>
            <a:r>
              <a:rPr lang="de-AT" dirty="0" err="1"/>
              <a:t>Oszillazion</a:t>
            </a:r>
            <a:r>
              <a:rPr lang="de-AT" dirty="0"/>
              <a:t> im EEG-Signal ist, ist die Frequenz, gemessen in Herz. Herz entspricht der Anzahl von Zyklen pro Sekunde. Frage: was für Frequenz ist hier abgebildet? Die richtige Antwort ist 10 Hz, weil man hier innerhalb einer Sekunde 10 Peaks im Signal sieht.</a:t>
            </a:r>
          </a:p>
          <a:p>
            <a:endParaRPr lang="de-AT" dirty="0"/>
          </a:p>
        </p:txBody>
      </p:sp>
      <p:sp>
        <p:nvSpPr>
          <p:cNvPr id="4" name="Slide Number Placeholder 3"/>
          <p:cNvSpPr>
            <a:spLocks noGrp="1"/>
          </p:cNvSpPr>
          <p:nvPr>
            <p:ph type="sldNum" sz="quarter" idx="5"/>
          </p:nvPr>
        </p:nvSpPr>
        <p:spPr/>
        <p:txBody>
          <a:bodyPr/>
          <a:lstStyle/>
          <a:p>
            <a:fld id="{8DD79280-D428-48BF-A305-6859FA78C87B}" type="slidenum">
              <a:rPr lang="de-AT" smtClean="0"/>
              <a:t>35</a:t>
            </a:fld>
            <a:endParaRPr lang="de-AT"/>
          </a:p>
        </p:txBody>
      </p:sp>
    </p:spTree>
    <p:extLst>
      <p:ext uri="{BB962C8B-B14F-4D97-AF65-F5344CB8AC3E}">
        <p14:creationId xmlns:p14="http://schemas.microsoft.com/office/powerpoint/2010/main" val="181530218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AT" dirty="0"/>
              <a:t>Demensprechend haben verschieden </a:t>
            </a:r>
            <a:r>
              <a:rPr lang="de-AT" dirty="0" err="1"/>
              <a:t>Oszillazionen</a:t>
            </a:r>
            <a:r>
              <a:rPr lang="de-AT" dirty="0"/>
              <a:t> im EEG gewisse Spannbreiten.</a:t>
            </a:r>
          </a:p>
          <a:p>
            <a:r>
              <a:rPr lang="de-AT" dirty="0">
                <a:solidFill>
                  <a:srgbClr val="141413"/>
                </a:solidFill>
                <a:effectLst/>
              </a:rPr>
              <a:t>Laut </a:t>
            </a:r>
            <a:r>
              <a:rPr lang="de-AT" dirty="0" err="1">
                <a:solidFill>
                  <a:srgbClr val="141413"/>
                </a:solidFill>
                <a:effectLst/>
              </a:rPr>
              <a:t>Gazzaniga</a:t>
            </a:r>
            <a:r>
              <a:rPr lang="de-AT" dirty="0">
                <a:solidFill>
                  <a:srgbClr val="141413"/>
                </a:solidFill>
                <a:effectLst/>
              </a:rPr>
              <a:t> 2019 </a:t>
            </a:r>
            <a:r>
              <a:rPr lang="de-AT" dirty="0" err="1">
                <a:solidFill>
                  <a:srgbClr val="141413"/>
                </a:solidFill>
                <a:effectLst/>
              </a:rPr>
              <a:t>warden</a:t>
            </a:r>
            <a:r>
              <a:rPr lang="de-AT" dirty="0">
                <a:solidFill>
                  <a:srgbClr val="141413"/>
                </a:solidFill>
                <a:effectLst/>
              </a:rPr>
              <a:t> die Frequenzen wie folgt unterteilt</a:t>
            </a:r>
            <a:r>
              <a:rPr lang="de-AT" dirty="0">
                <a:solidFill>
                  <a:srgbClr val="141413"/>
                </a:solidFill>
              </a:rPr>
              <a:t>: </a:t>
            </a:r>
            <a:endParaRPr lang="de-AT" dirty="0">
              <a:solidFill>
                <a:srgbClr val="141413"/>
              </a:solidFill>
              <a:effectLst/>
            </a:endParaRPr>
          </a:p>
          <a:p>
            <a:r>
              <a:rPr lang="de-AT" dirty="0" err="1">
                <a:solidFill>
                  <a:srgbClr val="141413"/>
                </a:solidFill>
                <a:effectLst/>
              </a:rPr>
              <a:t>delta</a:t>
            </a:r>
            <a:r>
              <a:rPr lang="de-AT" dirty="0">
                <a:solidFill>
                  <a:srgbClr val="141413"/>
                </a:solidFill>
                <a:effectLst/>
              </a:rPr>
              <a:t> (1–4 Hz),</a:t>
            </a:r>
          </a:p>
          <a:p>
            <a:r>
              <a:rPr lang="de-AT" dirty="0" err="1">
                <a:solidFill>
                  <a:srgbClr val="141413"/>
                </a:solidFill>
                <a:effectLst/>
              </a:rPr>
              <a:t>theta</a:t>
            </a:r>
            <a:r>
              <a:rPr lang="de-AT" dirty="0">
                <a:solidFill>
                  <a:srgbClr val="141413"/>
                </a:solidFill>
                <a:effectLst/>
              </a:rPr>
              <a:t> (4–8 Hz), </a:t>
            </a:r>
          </a:p>
          <a:p>
            <a:r>
              <a:rPr lang="de-AT" dirty="0" err="1">
                <a:solidFill>
                  <a:srgbClr val="141413"/>
                </a:solidFill>
                <a:effectLst/>
              </a:rPr>
              <a:t>alpha</a:t>
            </a:r>
            <a:r>
              <a:rPr lang="de-AT" dirty="0">
                <a:solidFill>
                  <a:srgbClr val="141413"/>
                </a:solidFill>
                <a:effectLst/>
              </a:rPr>
              <a:t> (7.5–12.5 Hz), </a:t>
            </a:r>
          </a:p>
          <a:p>
            <a:r>
              <a:rPr lang="de-AT" dirty="0" err="1">
                <a:solidFill>
                  <a:srgbClr val="141413"/>
                </a:solidFill>
                <a:effectLst/>
              </a:rPr>
              <a:t>beta</a:t>
            </a:r>
            <a:r>
              <a:rPr lang="de-AT" dirty="0">
                <a:solidFill>
                  <a:srgbClr val="141413"/>
                </a:solidFill>
                <a:effectLst/>
              </a:rPr>
              <a:t> (13–30 Hz),</a:t>
            </a:r>
          </a:p>
          <a:p>
            <a:r>
              <a:rPr lang="de-AT" dirty="0" err="1">
                <a:solidFill>
                  <a:srgbClr val="141413"/>
                </a:solidFill>
                <a:effectLst/>
              </a:rPr>
              <a:t>gamma</a:t>
            </a:r>
            <a:r>
              <a:rPr lang="de-AT" dirty="0">
                <a:solidFill>
                  <a:srgbClr val="141413"/>
                </a:solidFill>
                <a:effectLst/>
              </a:rPr>
              <a:t> (30–70 Hz), </a:t>
            </a:r>
          </a:p>
          <a:p>
            <a:r>
              <a:rPr lang="de-AT" dirty="0">
                <a:solidFill>
                  <a:srgbClr val="141413"/>
                </a:solidFill>
                <a:effectLst/>
              </a:rPr>
              <a:t>and high </a:t>
            </a:r>
            <a:r>
              <a:rPr lang="de-AT" dirty="0" err="1">
                <a:solidFill>
                  <a:srgbClr val="141413"/>
                </a:solidFill>
                <a:effectLst/>
              </a:rPr>
              <a:t>gamma</a:t>
            </a:r>
            <a:r>
              <a:rPr lang="de-AT" dirty="0">
                <a:solidFill>
                  <a:srgbClr val="141413"/>
                </a:solidFill>
                <a:effectLst/>
              </a:rPr>
              <a:t> (&gt;70 Hz)</a:t>
            </a:r>
          </a:p>
          <a:p>
            <a:r>
              <a:rPr lang="de-AT" dirty="0">
                <a:solidFill>
                  <a:srgbClr val="141413"/>
                </a:solidFill>
              </a:rPr>
              <a:t>Diese Unterteilung ist allerdings nicht genau und könnte von Lehrbuch zu Lehrbuch und von Studie zu Studie variieren. Wichtig ist, dass die Alpha-Frequenz immer um 10 Herz herum definiert wird, und Gamma über 20, oder manchmal 30 Hz.</a:t>
            </a:r>
            <a:endParaRPr lang="de-AT" dirty="0">
              <a:solidFill>
                <a:srgbClr val="141413"/>
              </a:solidFill>
              <a:effectLst/>
            </a:endParaRPr>
          </a:p>
          <a:p>
            <a:endParaRPr lang="en-US" dirty="0"/>
          </a:p>
        </p:txBody>
      </p:sp>
      <p:sp>
        <p:nvSpPr>
          <p:cNvPr id="4" name="Slide Number Placeholder 3"/>
          <p:cNvSpPr>
            <a:spLocks noGrp="1"/>
          </p:cNvSpPr>
          <p:nvPr>
            <p:ph type="sldNum" sz="quarter" idx="5"/>
          </p:nvPr>
        </p:nvSpPr>
        <p:spPr/>
        <p:txBody>
          <a:bodyPr/>
          <a:lstStyle/>
          <a:p>
            <a:fld id="{8DD79280-D428-48BF-A305-6859FA78C87B}" type="slidenum">
              <a:rPr lang="de-AT" smtClean="0"/>
              <a:t>36</a:t>
            </a:fld>
            <a:endParaRPr lang="de-AT"/>
          </a:p>
        </p:txBody>
      </p:sp>
    </p:spTree>
    <p:extLst>
      <p:ext uri="{BB962C8B-B14F-4D97-AF65-F5344CB8AC3E}">
        <p14:creationId xmlns:p14="http://schemas.microsoft.com/office/powerpoint/2010/main" val="166357656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AT" dirty="0"/>
              <a:t>Wenn wir nun zu unserem Stroop-Experiment zurückkehren, was könnte man, anhand von dem, was wir gerade gelernt haben, im EEG in verschiedenen Bedingungen erwarten? Man könnte zum Beispiel eine Erhöhung der Gamma-Komponente in der inkongruenten Bedingung erwarten, oder eine Minderung der Alpha-Komponente. Beide Hypothesen wären hier berechtigt.</a:t>
            </a:r>
          </a:p>
          <a:p>
            <a:endParaRPr lang="en-AT" dirty="0"/>
          </a:p>
        </p:txBody>
      </p:sp>
      <p:sp>
        <p:nvSpPr>
          <p:cNvPr id="4" name="Slide Number Placeholder 3"/>
          <p:cNvSpPr>
            <a:spLocks noGrp="1"/>
          </p:cNvSpPr>
          <p:nvPr>
            <p:ph type="sldNum" sz="quarter" idx="5"/>
          </p:nvPr>
        </p:nvSpPr>
        <p:spPr/>
        <p:txBody>
          <a:bodyPr/>
          <a:lstStyle/>
          <a:p>
            <a:fld id="{8DD79280-D428-48BF-A305-6859FA78C87B}" type="slidenum">
              <a:rPr lang="de-AT" smtClean="0"/>
              <a:t>37</a:t>
            </a:fld>
            <a:endParaRPr lang="de-AT"/>
          </a:p>
        </p:txBody>
      </p:sp>
    </p:spTree>
    <p:extLst>
      <p:ext uri="{BB962C8B-B14F-4D97-AF65-F5344CB8AC3E}">
        <p14:creationId xmlns:p14="http://schemas.microsoft.com/office/powerpoint/2010/main" val="129172750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US" dirty="0" err="1"/>
              <a:t>Einen</a:t>
            </a:r>
            <a:r>
              <a:rPr lang="en-US" dirty="0"/>
              <a:t> </a:t>
            </a:r>
            <a:r>
              <a:rPr lang="en-US" dirty="0" err="1"/>
              <a:t>weiteren</a:t>
            </a:r>
            <a:r>
              <a:rPr lang="en-US" dirty="0"/>
              <a:t> Ansatz, der </a:t>
            </a:r>
            <a:r>
              <a:rPr lang="en-US" dirty="0" err="1"/>
              <a:t>Schlüße</a:t>
            </a:r>
            <a:r>
              <a:rPr lang="en-US" dirty="0"/>
              <a:t> </a:t>
            </a:r>
            <a:r>
              <a:rPr lang="en-US" dirty="0" err="1"/>
              <a:t>über</a:t>
            </a:r>
            <a:r>
              <a:rPr lang="en-US" dirty="0"/>
              <a:t> die </a:t>
            </a:r>
            <a:r>
              <a:rPr lang="en-US" dirty="0" err="1"/>
              <a:t>kognitiven</a:t>
            </a:r>
            <a:r>
              <a:rPr lang="en-US" dirty="0"/>
              <a:t> </a:t>
            </a:r>
            <a:r>
              <a:rPr lang="en-US" dirty="0" err="1"/>
              <a:t>Prozessen</a:t>
            </a:r>
            <a:r>
              <a:rPr lang="en-US" dirty="0"/>
              <a:t> </a:t>
            </a:r>
            <a:r>
              <a:rPr lang="en-US" dirty="0" err="1"/>
              <a:t>anhand</a:t>
            </a:r>
            <a:r>
              <a:rPr lang="en-US" dirty="0"/>
              <a:t> von EEG </a:t>
            </a:r>
            <a:r>
              <a:rPr lang="en-US" dirty="0" err="1"/>
              <a:t>daten</a:t>
            </a:r>
            <a:r>
              <a:rPr lang="en-US" dirty="0"/>
              <a:t> </a:t>
            </a:r>
            <a:r>
              <a:rPr lang="en-US" dirty="0" err="1"/>
              <a:t>machen</a:t>
            </a:r>
            <a:r>
              <a:rPr lang="en-US" dirty="0"/>
              <a:t> </a:t>
            </a:r>
            <a:r>
              <a:rPr lang="en-US" dirty="0" err="1"/>
              <a:t>läßt</a:t>
            </a:r>
            <a:r>
              <a:rPr lang="en-US" dirty="0"/>
              <a:t> </a:t>
            </a:r>
            <a:r>
              <a:rPr lang="en-US" dirty="0" err="1"/>
              <a:t>ist</a:t>
            </a:r>
            <a:r>
              <a:rPr lang="en-US" dirty="0"/>
              <a:t> die </a:t>
            </a:r>
            <a:r>
              <a:rPr lang="en-US" dirty="0" err="1"/>
              <a:t>Methode</a:t>
            </a:r>
            <a:r>
              <a:rPr lang="en-US" dirty="0"/>
              <a:t> der </a:t>
            </a:r>
            <a:r>
              <a:rPr lang="en-US" dirty="0" err="1"/>
              <a:t>ereignisskorrelierten</a:t>
            </a:r>
            <a:r>
              <a:rPr lang="en-US" dirty="0"/>
              <a:t> </a:t>
            </a:r>
            <a:r>
              <a:rPr lang="en-US" dirty="0" err="1"/>
              <a:t>Potantiale</a:t>
            </a:r>
            <a:r>
              <a:rPr lang="en-US" dirty="0"/>
              <a:t>. Das </a:t>
            </a:r>
            <a:r>
              <a:rPr lang="en-US" dirty="0" err="1"/>
              <a:t>ist</a:t>
            </a:r>
            <a:r>
              <a:rPr lang="en-US" dirty="0"/>
              <a:t> </a:t>
            </a:r>
            <a:r>
              <a:rPr lang="en-US" dirty="0" err="1"/>
              <a:t>eine</a:t>
            </a:r>
            <a:r>
              <a:rPr lang="en-US" dirty="0"/>
              <a:t> </a:t>
            </a:r>
            <a:r>
              <a:rPr lang="en-US" dirty="0" err="1"/>
              <a:t>Methode</a:t>
            </a:r>
            <a:r>
              <a:rPr lang="en-US" dirty="0"/>
              <a:t>, die es </a:t>
            </a:r>
            <a:r>
              <a:rPr lang="en-US" dirty="0" err="1"/>
              <a:t>ermöglicht</a:t>
            </a:r>
            <a:r>
              <a:rPr lang="en-US" dirty="0"/>
              <a:t>, den </a:t>
            </a:r>
            <a:r>
              <a:rPr lang="en-US" dirty="0" err="1"/>
              <a:t>zeitlichen</a:t>
            </a:r>
            <a:r>
              <a:rPr lang="en-US" dirty="0"/>
              <a:t> </a:t>
            </a:r>
            <a:r>
              <a:rPr lang="en-US" dirty="0" err="1"/>
              <a:t>Ablauf</a:t>
            </a:r>
            <a:r>
              <a:rPr lang="en-US" dirty="0"/>
              <a:t> der </a:t>
            </a:r>
            <a:r>
              <a:rPr lang="en-US" dirty="0" err="1"/>
              <a:t>Informationsverarbeitung</a:t>
            </a:r>
            <a:r>
              <a:rPr lang="en-US" dirty="0"/>
              <a:t> </a:t>
            </a:r>
            <a:r>
              <a:rPr lang="en-US" dirty="0" err="1"/>
              <a:t>im</a:t>
            </a:r>
            <a:r>
              <a:rPr lang="en-US" dirty="0"/>
              <a:t> </a:t>
            </a:r>
            <a:r>
              <a:rPr lang="en-US" dirty="0" err="1"/>
              <a:t>Gehirn</a:t>
            </a:r>
            <a:r>
              <a:rPr lang="en-US" dirty="0"/>
              <a:t> </a:t>
            </a:r>
            <a:r>
              <a:rPr lang="en-US" dirty="0" err="1"/>
              <a:t>zu</a:t>
            </a:r>
            <a:r>
              <a:rPr lang="en-US" dirty="0"/>
              <a:t> </a:t>
            </a:r>
            <a:r>
              <a:rPr lang="en-US" dirty="0" err="1"/>
              <a:t>untersuchen</a:t>
            </a:r>
            <a:r>
              <a:rPr lang="en-US" dirty="0"/>
              <a:t>.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Ein Stimulus – das </a:t>
            </a:r>
            <a:r>
              <a:rPr lang="en-US" dirty="0" err="1"/>
              <a:t>Ereignis</a:t>
            </a:r>
            <a:r>
              <a:rPr lang="en-US" dirty="0"/>
              <a:t> – </a:t>
            </a:r>
            <a:r>
              <a:rPr lang="en-US" dirty="0" err="1"/>
              <a:t>verursacht</a:t>
            </a:r>
            <a:r>
              <a:rPr lang="en-US" dirty="0"/>
              <a:t> </a:t>
            </a:r>
            <a:r>
              <a:rPr lang="en-US" dirty="0" err="1"/>
              <a:t>synchronisierte</a:t>
            </a:r>
            <a:r>
              <a:rPr lang="en-US" dirty="0"/>
              <a:t> </a:t>
            </a:r>
            <a:r>
              <a:rPr lang="en-US" dirty="0" err="1"/>
              <a:t>synaptische</a:t>
            </a:r>
            <a:r>
              <a:rPr lang="en-US" dirty="0"/>
              <a:t> </a:t>
            </a:r>
            <a:r>
              <a:rPr lang="en-US" dirty="0" err="1"/>
              <a:t>Ströme</a:t>
            </a:r>
            <a:r>
              <a:rPr lang="en-US" dirty="0"/>
              <a:t> in den </a:t>
            </a:r>
            <a:r>
              <a:rPr lang="en-US" dirty="0" err="1"/>
              <a:t>Pyramidalzellen</a:t>
            </a:r>
            <a:r>
              <a:rPr lang="en-US" dirty="0"/>
              <a:t> der </a:t>
            </a:r>
            <a:r>
              <a:rPr lang="en-US" dirty="0" err="1"/>
              <a:t>Hirnrinde</a:t>
            </a:r>
            <a:r>
              <a:rPr lang="en-US" dirty="0"/>
              <a:t>. In der EEG </a:t>
            </a:r>
            <a:r>
              <a:rPr lang="en-US" dirty="0" err="1"/>
              <a:t>Messung</a:t>
            </a:r>
            <a:r>
              <a:rPr lang="en-US" dirty="0"/>
              <a:t> </a:t>
            </a:r>
            <a:r>
              <a:rPr lang="en-US" dirty="0" err="1"/>
              <a:t>sehen</a:t>
            </a:r>
            <a:r>
              <a:rPr lang="en-US" dirty="0"/>
              <a:t> </a:t>
            </a:r>
            <a:r>
              <a:rPr lang="en-US" dirty="0" err="1"/>
              <a:t>wir</a:t>
            </a:r>
            <a:r>
              <a:rPr lang="en-US" dirty="0"/>
              <a:t> </a:t>
            </a:r>
            <a:r>
              <a:rPr lang="en-US" dirty="0" err="1"/>
              <a:t>diese</a:t>
            </a:r>
            <a:r>
              <a:rPr lang="en-US" dirty="0"/>
              <a:t> </a:t>
            </a:r>
            <a:r>
              <a:rPr lang="en-US" dirty="0" err="1"/>
              <a:t>Ströme</a:t>
            </a:r>
            <a:r>
              <a:rPr lang="en-US" dirty="0"/>
              <a:t> </a:t>
            </a:r>
            <a:r>
              <a:rPr lang="en-US" dirty="0" err="1"/>
              <a:t>als</a:t>
            </a:r>
            <a:r>
              <a:rPr lang="en-US" dirty="0"/>
              <a:t> </a:t>
            </a:r>
            <a:r>
              <a:rPr lang="en-US" dirty="0" err="1"/>
              <a:t>Auslenkungen</a:t>
            </a:r>
            <a:r>
              <a:rPr lang="en-US" dirty="0"/>
              <a:t> </a:t>
            </a:r>
            <a:r>
              <a:rPr lang="en-US" dirty="0" err="1"/>
              <a:t>entweder</a:t>
            </a:r>
            <a:r>
              <a:rPr lang="en-US" dirty="0"/>
              <a:t> in die positive </a:t>
            </a:r>
            <a:r>
              <a:rPr lang="en-US" dirty="0" err="1"/>
              <a:t>oder</a:t>
            </a:r>
            <a:r>
              <a:rPr lang="en-US" dirty="0"/>
              <a:t> in die negative </a:t>
            </a:r>
            <a:r>
              <a:rPr lang="en-US" dirty="0" err="1"/>
              <a:t>Richtung</a:t>
            </a:r>
            <a:r>
              <a:rPr lang="en-US" dirty="0"/>
              <a:t>, und </a:t>
            </a:r>
            <a:r>
              <a:rPr lang="en-US" dirty="0" err="1"/>
              <a:t>sie</a:t>
            </a:r>
            <a:r>
              <a:rPr lang="en-US" dirty="0"/>
              <a:t> </a:t>
            </a:r>
            <a:r>
              <a:rPr lang="en-US" dirty="0" err="1"/>
              <a:t>werden</a:t>
            </a:r>
            <a:r>
              <a:rPr lang="en-US" dirty="0"/>
              <a:t> </a:t>
            </a:r>
            <a:r>
              <a:rPr lang="en-US" dirty="0" err="1"/>
              <a:t>demensprechend</a:t>
            </a:r>
            <a:r>
              <a:rPr lang="en-US" dirty="0"/>
              <a:t> </a:t>
            </a:r>
            <a:r>
              <a:rPr lang="en-US" dirty="0" err="1"/>
              <a:t>als</a:t>
            </a:r>
            <a:r>
              <a:rPr lang="en-US" dirty="0"/>
              <a:t> P </a:t>
            </a:r>
            <a:r>
              <a:rPr lang="en-US" dirty="0" err="1"/>
              <a:t>oder</a:t>
            </a:r>
            <a:r>
              <a:rPr lang="en-US" dirty="0"/>
              <a:t> N </a:t>
            </a:r>
            <a:r>
              <a:rPr lang="en-US" dirty="0" err="1"/>
              <a:t>bezeichnet</a:t>
            </a:r>
            <a:r>
              <a:rPr lang="en-US" dirty="0"/>
              <a:t>. </a:t>
            </a:r>
            <a:r>
              <a:rPr lang="en-US" dirty="0" err="1"/>
              <a:t>Etwas</a:t>
            </a:r>
            <a:r>
              <a:rPr lang="en-US" dirty="0"/>
              <a:t> </a:t>
            </a:r>
            <a:r>
              <a:rPr lang="en-US" dirty="0" err="1"/>
              <a:t>verwirrend</a:t>
            </a:r>
            <a:r>
              <a:rPr lang="en-US" dirty="0"/>
              <a:t>: in EEG und EKP-</a:t>
            </a:r>
            <a:r>
              <a:rPr lang="en-US" dirty="0" err="1"/>
              <a:t>Abbildungen</a:t>
            </a:r>
            <a:r>
              <a:rPr lang="en-US" dirty="0"/>
              <a:t> </a:t>
            </a:r>
            <a:r>
              <a:rPr lang="en-US" dirty="0" err="1"/>
              <a:t>ist</a:t>
            </a:r>
            <a:r>
              <a:rPr lang="en-US" dirty="0"/>
              <a:t> die </a:t>
            </a:r>
            <a:r>
              <a:rPr lang="en-US" dirty="0" err="1"/>
              <a:t>Ausrichtung</a:t>
            </a:r>
            <a:r>
              <a:rPr lang="en-US" dirty="0"/>
              <a:t> der Y-Axe oft </a:t>
            </a:r>
            <a:r>
              <a:rPr lang="en-US" dirty="0" err="1"/>
              <a:t>vertauscht</a:t>
            </a:r>
            <a:r>
              <a:rPr lang="en-US" dirty="0"/>
              <a:t>: – positive </a:t>
            </a:r>
            <a:r>
              <a:rPr lang="en-US" dirty="0" err="1"/>
              <a:t>Werte</a:t>
            </a:r>
            <a:r>
              <a:rPr lang="en-US" dirty="0"/>
              <a:t> </a:t>
            </a:r>
            <a:r>
              <a:rPr lang="en-US" dirty="0" err="1"/>
              <a:t>sind</a:t>
            </a:r>
            <a:r>
              <a:rPr lang="en-US" dirty="0"/>
              <a:t> </a:t>
            </a:r>
            <a:r>
              <a:rPr lang="en-US" dirty="0" err="1"/>
              <a:t>unten</a:t>
            </a:r>
            <a:r>
              <a:rPr lang="en-US" dirty="0"/>
              <a:t> und negative </a:t>
            </a:r>
            <a:r>
              <a:rPr lang="en-US" dirty="0" err="1"/>
              <a:t>sind</a:t>
            </a:r>
            <a:r>
              <a:rPr lang="en-US" dirty="0"/>
              <a:t> </a:t>
            </a:r>
            <a:r>
              <a:rPr lang="en-US" dirty="0" err="1"/>
              <a:t>oben</a:t>
            </a:r>
            <a:r>
              <a:rPr lang="en-US" dirty="0"/>
              <a:t> </a:t>
            </a:r>
            <a:r>
              <a:rPr lang="en-US" dirty="0" err="1"/>
              <a:t>abgebildet</a:t>
            </a:r>
            <a:r>
              <a:rPr lang="en-US" dirty="0"/>
              <a:t>.</a:t>
            </a:r>
          </a:p>
          <a:p>
            <a:pPr marL="0" marR="0" lvl="0" indent="0" algn="l" rtl="0">
              <a:lnSpc>
                <a:spcPct val="100000"/>
              </a:lnSpc>
              <a:spcBef>
                <a:spcPts val="0"/>
              </a:spcBef>
              <a:spcAft>
                <a:spcPts val="0"/>
              </a:spcAft>
              <a:buClr>
                <a:schemeClr val="dk1"/>
              </a:buClr>
              <a:buSzPts val="1200"/>
              <a:buFont typeface="Arial"/>
              <a:buNone/>
            </a:pPr>
            <a:endParaRPr lang="en-US" dirty="0"/>
          </a:p>
          <a:p>
            <a:pPr marL="0" marR="0" lvl="0" indent="0" algn="l" rtl="0">
              <a:lnSpc>
                <a:spcPct val="100000"/>
              </a:lnSpc>
              <a:spcBef>
                <a:spcPts val="0"/>
              </a:spcBef>
              <a:spcAft>
                <a:spcPts val="0"/>
              </a:spcAft>
              <a:buClr>
                <a:schemeClr val="dk1"/>
              </a:buClr>
              <a:buSzPts val="1200"/>
              <a:buFont typeface="Arial"/>
              <a:buNone/>
            </a:pPr>
            <a:r>
              <a:rPr lang="en-US" dirty="0" err="1"/>
              <a:t>Wenn</a:t>
            </a:r>
            <a:r>
              <a:rPr lang="en-US" dirty="0"/>
              <a:t> </a:t>
            </a:r>
            <a:r>
              <a:rPr lang="en-US" dirty="0" err="1"/>
              <a:t>sie</a:t>
            </a:r>
            <a:r>
              <a:rPr lang="en-US" dirty="0"/>
              <a:t> </a:t>
            </a:r>
            <a:r>
              <a:rPr lang="en-US" dirty="0" err="1"/>
              <a:t>sich</a:t>
            </a:r>
            <a:r>
              <a:rPr lang="en-US" dirty="0"/>
              <a:t> </a:t>
            </a:r>
            <a:r>
              <a:rPr lang="en-US" dirty="0" err="1"/>
              <a:t>dafür</a:t>
            </a:r>
            <a:r>
              <a:rPr lang="en-US" dirty="0"/>
              <a:t> </a:t>
            </a:r>
            <a:r>
              <a:rPr lang="en-US" dirty="0" err="1"/>
              <a:t>im</a:t>
            </a:r>
            <a:r>
              <a:rPr lang="en-US" dirty="0"/>
              <a:t> Detail </a:t>
            </a:r>
            <a:r>
              <a:rPr lang="en-US" dirty="0" err="1"/>
              <a:t>interessieren</a:t>
            </a:r>
            <a:r>
              <a:rPr lang="en-US" dirty="0"/>
              <a:t>, </a:t>
            </a:r>
            <a:r>
              <a:rPr lang="en-US" dirty="0" err="1"/>
              <a:t>wie</a:t>
            </a:r>
            <a:r>
              <a:rPr lang="en-US" dirty="0"/>
              <a:t> man </a:t>
            </a:r>
            <a:r>
              <a:rPr lang="en-US" dirty="0" err="1"/>
              <a:t>ein</a:t>
            </a:r>
            <a:r>
              <a:rPr lang="en-US" dirty="0"/>
              <a:t> EKP </a:t>
            </a:r>
            <a:r>
              <a:rPr lang="en-US" dirty="0" err="1"/>
              <a:t>berechnet</a:t>
            </a:r>
            <a:r>
              <a:rPr lang="en-US" dirty="0"/>
              <a:t>, </a:t>
            </a:r>
            <a:r>
              <a:rPr lang="en-US" dirty="0" err="1"/>
              <a:t>finden</a:t>
            </a:r>
            <a:r>
              <a:rPr lang="en-US" dirty="0"/>
              <a:t> Sie </a:t>
            </a:r>
            <a:r>
              <a:rPr lang="en-US" dirty="0" err="1"/>
              <a:t>unter</a:t>
            </a:r>
            <a:r>
              <a:rPr lang="en-US" dirty="0"/>
              <a:t> </a:t>
            </a:r>
            <a:r>
              <a:rPr lang="en-US" dirty="0" err="1"/>
              <a:t>diesem</a:t>
            </a:r>
            <a:r>
              <a:rPr lang="en-US" dirty="0"/>
              <a:t> </a:t>
            </a:r>
            <a:r>
              <a:rPr lang="en-US" dirty="0" err="1"/>
              <a:t>Github</a:t>
            </a:r>
            <a:r>
              <a:rPr lang="en-US" dirty="0"/>
              <a:t>-Link </a:t>
            </a:r>
            <a:r>
              <a:rPr lang="en-US" dirty="0" err="1"/>
              <a:t>eine</a:t>
            </a:r>
            <a:r>
              <a:rPr lang="en-US" dirty="0"/>
              <a:t> </a:t>
            </a:r>
            <a:r>
              <a:rPr lang="en-US" dirty="0" err="1"/>
              <a:t>kleine</a:t>
            </a:r>
            <a:r>
              <a:rPr lang="en-US" dirty="0"/>
              <a:t> </a:t>
            </a:r>
            <a:r>
              <a:rPr lang="en-US" dirty="0" err="1"/>
              <a:t>Deomonstration</a:t>
            </a:r>
            <a:r>
              <a:rPr lang="en-US" dirty="0"/>
              <a:t>.</a:t>
            </a:r>
          </a:p>
          <a:p>
            <a:pPr marL="0" marR="0" lvl="0" indent="0" algn="l" rtl="0">
              <a:lnSpc>
                <a:spcPct val="100000"/>
              </a:lnSpc>
              <a:spcBef>
                <a:spcPts val="0"/>
              </a:spcBef>
              <a:spcAft>
                <a:spcPts val="0"/>
              </a:spcAft>
              <a:buClr>
                <a:schemeClr val="dk1"/>
              </a:buClr>
              <a:buSzPts val="1200"/>
              <a:buFont typeface="Arial"/>
              <a:buNone/>
            </a:pPr>
            <a:endParaRPr lang="en-US" dirty="0"/>
          </a:p>
          <a:p>
            <a:pPr marL="0" marR="0" lvl="0" indent="0" algn="l" rtl="0">
              <a:lnSpc>
                <a:spcPct val="100000"/>
              </a:lnSpc>
              <a:spcBef>
                <a:spcPts val="0"/>
              </a:spcBef>
              <a:spcAft>
                <a:spcPts val="0"/>
              </a:spcAft>
              <a:buClr>
                <a:schemeClr val="dk1"/>
              </a:buClr>
              <a:buSzPts val="1200"/>
              <a:buFont typeface="Arial"/>
              <a:buNone/>
            </a:pPr>
            <a:r>
              <a:rPr lang="en-US" dirty="0" err="1"/>
              <a:t>Wichtig</a:t>
            </a:r>
            <a:r>
              <a:rPr lang="en-US" dirty="0"/>
              <a:t> </a:t>
            </a:r>
            <a:r>
              <a:rPr lang="en-US" dirty="0" err="1"/>
              <a:t>ist</a:t>
            </a:r>
            <a:r>
              <a:rPr lang="en-US" dirty="0"/>
              <a:t>, </a:t>
            </a:r>
            <a:r>
              <a:rPr lang="en-US" dirty="0" err="1"/>
              <a:t>dass</a:t>
            </a:r>
            <a:r>
              <a:rPr lang="en-US" dirty="0"/>
              <a:t> </a:t>
            </a:r>
            <a:r>
              <a:rPr lang="en-US" dirty="0" err="1"/>
              <a:t>jede</a:t>
            </a:r>
            <a:r>
              <a:rPr lang="en-US" dirty="0"/>
              <a:t> </a:t>
            </a:r>
            <a:r>
              <a:rPr lang="en-US" dirty="0" err="1"/>
              <a:t>Auslenkung</a:t>
            </a:r>
            <a:r>
              <a:rPr lang="en-US" dirty="0"/>
              <a:t> </a:t>
            </a:r>
            <a:r>
              <a:rPr lang="en-US" dirty="0" err="1"/>
              <a:t>eine</a:t>
            </a:r>
            <a:r>
              <a:rPr lang="en-US" dirty="0"/>
              <a:t> </a:t>
            </a:r>
            <a:r>
              <a:rPr lang="en-US" dirty="0" err="1"/>
              <a:t>gewisse</a:t>
            </a:r>
            <a:r>
              <a:rPr lang="en-US" dirty="0"/>
              <a:t> Amplitude hat. Eine </a:t>
            </a:r>
            <a:r>
              <a:rPr lang="en-US" dirty="0" err="1"/>
              <a:t>Vergrößerung</a:t>
            </a:r>
            <a:r>
              <a:rPr lang="en-US" dirty="0"/>
              <a:t> der Amplitude </a:t>
            </a:r>
            <a:r>
              <a:rPr lang="en-US" dirty="0" err="1"/>
              <a:t>weist</a:t>
            </a:r>
            <a:r>
              <a:rPr lang="en-US" dirty="0"/>
              <a:t> auf </a:t>
            </a:r>
            <a:r>
              <a:rPr lang="en-US" dirty="0" err="1"/>
              <a:t>eine</a:t>
            </a:r>
            <a:r>
              <a:rPr lang="en-US" dirty="0"/>
              <a:t> </a:t>
            </a:r>
            <a:r>
              <a:rPr lang="en-US" dirty="0" err="1"/>
              <a:t>Erhöhung</a:t>
            </a:r>
            <a:r>
              <a:rPr lang="en-US" dirty="0"/>
              <a:t> der </a:t>
            </a:r>
            <a:r>
              <a:rPr lang="en-US" dirty="0" err="1"/>
              <a:t>neuronalen</a:t>
            </a:r>
            <a:r>
              <a:rPr lang="en-US" dirty="0"/>
              <a:t> </a:t>
            </a:r>
            <a:r>
              <a:rPr lang="en-US" dirty="0" err="1"/>
              <a:t>Reaktion</a:t>
            </a:r>
            <a:r>
              <a:rPr lang="en-US" dirty="0"/>
              <a:t> </a:t>
            </a:r>
            <a:r>
              <a:rPr lang="en-US" dirty="0" err="1"/>
              <a:t>hin</a:t>
            </a:r>
            <a:r>
              <a:rPr lang="en-US" dirty="0"/>
              <a:t>. So </a:t>
            </a:r>
            <a:r>
              <a:rPr lang="en-US" dirty="0" err="1"/>
              <a:t>könnte</a:t>
            </a:r>
            <a:r>
              <a:rPr lang="en-US" dirty="0"/>
              <a:t> man in </a:t>
            </a:r>
            <a:r>
              <a:rPr lang="en-US" dirty="0" err="1"/>
              <a:t>unserem</a:t>
            </a:r>
            <a:r>
              <a:rPr lang="en-US" dirty="0"/>
              <a:t> Stroop-Experiment der die EKPs </a:t>
            </a:r>
            <a:r>
              <a:rPr lang="en-US" dirty="0" err="1"/>
              <a:t>für</a:t>
            </a:r>
            <a:r>
              <a:rPr lang="en-US" dirty="0"/>
              <a:t> die </a:t>
            </a:r>
            <a:r>
              <a:rPr lang="en-US" dirty="0" err="1"/>
              <a:t>kongruente</a:t>
            </a:r>
            <a:r>
              <a:rPr lang="en-US" dirty="0"/>
              <a:t> und </a:t>
            </a:r>
            <a:r>
              <a:rPr lang="en-US" dirty="0" err="1"/>
              <a:t>nichtkongruente</a:t>
            </a:r>
            <a:r>
              <a:rPr lang="en-US" dirty="0"/>
              <a:t> </a:t>
            </a:r>
            <a:r>
              <a:rPr lang="en-US" dirty="0" err="1"/>
              <a:t>Bedingung</a:t>
            </a:r>
            <a:r>
              <a:rPr lang="en-US" dirty="0"/>
              <a:t> </a:t>
            </a:r>
            <a:r>
              <a:rPr lang="en-US" dirty="0" err="1"/>
              <a:t>vergleichen</a:t>
            </a:r>
            <a:r>
              <a:rPr lang="en-US" dirty="0"/>
              <a:t> und </a:t>
            </a:r>
            <a:r>
              <a:rPr lang="en-US" dirty="0" err="1"/>
              <a:t>möglicherweise</a:t>
            </a:r>
            <a:r>
              <a:rPr lang="en-US" dirty="0"/>
              <a:t> </a:t>
            </a:r>
            <a:r>
              <a:rPr lang="en-US" dirty="0" err="1"/>
              <a:t>eine</a:t>
            </a:r>
            <a:r>
              <a:rPr lang="en-US" dirty="0"/>
              <a:t> </a:t>
            </a:r>
            <a:r>
              <a:rPr lang="en-US" dirty="0" err="1"/>
              <a:t>größere</a:t>
            </a:r>
            <a:r>
              <a:rPr lang="en-US" dirty="0"/>
              <a:t> Amplitude </a:t>
            </a:r>
            <a:r>
              <a:rPr lang="en-US" dirty="0" err="1"/>
              <a:t>bei</a:t>
            </a:r>
            <a:r>
              <a:rPr lang="en-US" dirty="0"/>
              <a:t> </a:t>
            </a:r>
            <a:r>
              <a:rPr lang="en-US" dirty="0" err="1"/>
              <a:t>einer</a:t>
            </a:r>
            <a:r>
              <a:rPr lang="en-US" dirty="0"/>
              <a:t> </a:t>
            </a:r>
            <a:r>
              <a:rPr lang="en-US" dirty="0" err="1"/>
              <a:t>undere</a:t>
            </a:r>
            <a:r>
              <a:rPr lang="en-US" dirty="0"/>
              <a:t> </a:t>
            </a:r>
            <a:r>
              <a:rPr lang="en-US" dirty="0" err="1"/>
              <a:t>mehreren</a:t>
            </a:r>
            <a:r>
              <a:rPr lang="en-US" dirty="0"/>
              <a:t> </a:t>
            </a:r>
            <a:r>
              <a:rPr lang="en-US" dirty="0" err="1"/>
              <a:t>dieser</a:t>
            </a:r>
            <a:r>
              <a:rPr lang="en-US" dirty="0"/>
              <a:t> </a:t>
            </a:r>
            <a:r>
              <a:rPr lang="en-US" dirty="0" err="1"/>
              <a:t>Auslenkungen</a:t>
            </a:r>
            <a:r>
              <a:rPr lang="en-US" dirty="0"/>
              <a:t> </a:t>
            </a:r>
            <a:r>
              <a:rPr lang="en-US" dirty="0" err="1"/>
              <a:t>beobachten</a:t>
            </a:r>
            <a:r>
              <a:rPr lang="en-US" dirty="0"/>
              <a:t>.</a:t>
            </a:r>
          </a:p>
        </p:txBody>
      </p:sp>
      <p:sp>
        <p:nvSpPr>
          <p:cNvPr id="4" name="Slide Number Placeholder 3"/>
          <p:cNvSpPr>
            <a:spLocks noGrp="1"/>
          </p:cNvSpPr>
          <p:nvPr>
            <p:ph type="sldNum" sz="quarter" idx="5"/>
          </p:nvPr>
        </p:nvSpPr>
        <p:spPr/>
        <p:txBody>
          <a:bodyPr/>
          <a:lstStyle/>
          <a:p>
            <a:fld id="{8DD79280-D428-48BF-A305-6859FA78C87B}" type="slidenum">
              <a:rPr lang="de-AT" smtClean="0"/>
              <a:t>38</a:t>
            </a:fld>
            <a:endParaRPr lang="de-AT"/>
          </a:p>
        </p:txBody>
      </p:sp>
    </p:spTree>
    <p:extLst>
      <p:ext uri="{BB962C8B-B14F-4D97-AF65-F5344CB8AC3E}">
        <p14:creationId xmlns:p14="http://schemas.microsoft.com/office/powerpoint/2010/main" val="122204389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AT" dirty="0"/>
              <a:t>Wir haben am Institut sehr gute professionelle EEG-Geräte. Aber EEG zu Bildungszwecken kann man auch günstig kaufen. Das ist ein Beispiel: die Firma </a:t>
            </a:r>
            <a:r>
              <a:rPr lang="de-AT" dirty="0" err="1"/>
              <a:t>Backyard</a:t>
            </a:r>
            <a:r>
              <a:rPr lang="de-AT" dirty="0"/>
              <a:t> Brains verkauft sehr günstig solche kleine EEG-Sets (eine Aufnahmeplatte und Elektroden für einen EEG-Kanal). Sie habe auch eine App, die man für die Aufnahme nutzen kann, und Anleitungen für sehr viele lustige Experimente auf ihrer Webseite. Das ermöglicht </a:t>
            </a:r>
            <a:r>
              <a:rPr lang="de-AT" dirty="0" err="1"/>
              <a:t>hands</a:t>
            </a:r>
            <a:r>
              <a:rPr lang="de-AT" dirty="0"/>
              <a:t>-on Lernen, und ist sehr empfehlenswert.</a:t>
            </a:r>
          </a:p>
        </p:txBody>
      </p:sp>
      <p:sp>
        <p:nvSpPr>
          <p:cNvPr id="4" name="Slide Number Placeholder 3"/>
          <p:cNvSpPr>
            <a:spLocks noGrp="1"/>
          </p:cNvSpPr>
          <p:nvPr>
            <p:ph type="sldNum" sz="quarter" idx="5"/>
          </p:nvPr>
        </p:nvSpPr>
        <p:spPr/>
        <p:txBody>
          <a:bodyPr/>
          <a:lstStyle/>
          <a:p>
            <a:fld id="{8DD79280-D428-48BF-A305-6859FA78C87B}" type="slidenum">
              <a:rPr lang="de-AT" smtClean="0"/>
              <a:t>39</a:t>
            </a:fld>
            <a:endParaRPr lang="de-AT"/>
          </a:p>
        </p:txBody>
      </p:sp>
    </p:spTree>
    <p:extLst>
      <p:ext uri="{BB962C8B-B14F-4D97-AF65-F5344CB8AC3E}">
        <p14:creationId xmlns:p14="http://schemas.microsoft.com/office/powerpoint/2010/main" val="20545950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T" dirty="0"/>
              <a:t>Heute wird es um Methoden der Allgemeinen Psychologie, also wie wir diese Grundlagen erforschen.</a:t>
            </a:r>
          </a:p>
          <a:p>
            <a:r>
              <a:rPr lang="en-AT" dirty="0"/>
              <a:t>Wir können die kognitiven Prozesse – Wahrnehmen, Denken, Fühlen - nicht direkt beobachten. Wie können wir dann die Schlüße über die kognitiven Prozesse machen? Das ist Person X. Wie können wir herausfinden, was für diese Person denkt, fühlt oder wahrnimmt? Was enthält ihr Kurzzeitgedächtnis? </a:t>
            </a:r>
          </a:p>
          <a:p>
            <a:r>
              <a:rPr lang="en-AT" dirty="0"/>
              <a:t>Wir können dass anhand der Messung indikrekter Indikatoren dieser kognitiven Prozesse.</a:t>
            </a:r>
          </a:p>
          <a:p>
            <a:r>
              <a:rPr lang="en-AT" dirty="0"/>
              <a:t>Es gibt mehrere Indikatoren kognitiver Prozesse. Es gibt physiologische Indikatoren. Zum Beispiel, eine Beschleunigung der Herzrate im Ruhezustand könnte Erregung signalisieren. </a:t>
            </a:r>
          </a:p>
        </p:txBody>
      </p:sp>
      <p:sp>
        <p:nvSpPr>
          <p:cNvPr id="4" name="Slide Number Placeholder 3"/>
          <p:cNvSpPr>
            <a:spLocks noGrp="1"/>
          </p:cNvSpPr>
          <p:nvPr>
            <p:ph type="sldNum" sz="quarter" idx="5"/>
          </p:nvPr>
        </p:nvSpPr>
        <p:spPr/>
        <p:txBody>
          <a:bodyPr/>
          <a:lstStyle/>
          <a:p>
            <a:fld id="{8DD79280-D428-48BF-A305-6859FA78C87B}" type="slidenum">
              <a:rPr lang="de-AT" smtClean="0"/>
              <a:t>4</a:t>
            </a:fld>
            <a:endParaRPr lang="de-AT"/>
          </a:p>
        </p:txBody>
      </p:sp>
    </p:spTree>
    <p:extLst>
      <p:ext uri="{BB962C8B-B14F-4D97-AF65-F5344CB8AC3E}">
        <p14:creationId xmlns:p14="http://schemas.microsoft.com/office/powerpoint/2010/main" val="113185746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AT" dirty="0"/>
              <a:t>Eine mit EEG verwandte Methode ist die </a:t>
            </a:r>
            <a:r>
              <a:rPr lang="de-AT" dirty="0" err="1"/>
              <a:t>Magnetoenzephalografie</a:t>
            </a:r>
            <a:r>
              <a:rPr lang="de-AT" dirty="0"/>
              <a:t> (MEG). Das ist ein relativ großes und teureres Gerät mit Sensoren, die Änderungen des Magnetfeldes spüren können. Die Grundlage der Methode ist die Tatsache, dass bei einem Stromfluss auch ein Magnetfeld drumherum entsteht. Wenn also die </a:t>
            </a:r>
            <a:r>
              <a:rPr lang="de-AT" dirty="0" err="1"/>
              <a:t>Pyramidalzellen</a:t>
            </a:r>
            <a:r>
              <a:rPr lang="de-AT" dirty="0"/>
              <a:t> der Hirnrinde Inputs bekommen, können sie mittels MEG detektiert werden. Ein wichtiger Unterschied zur EEG ist, dass die MEG-Signale hauptsächlich aus den </a:t>
            </a:r>
            <a:r>
              <a:rPr lang="de-AT" dirty="0" err="1"/>
              <a:t>Sulci</a:t>
            </a:r>
            <a:r>
              <a:rPr lang="de-AT" dirty="0"/>
              <a:t> der Hirnrinde kommen, und nicht aus den Gyri. Wie die Abbildung zeigt, hängt das mit der Orientierung des Magnetfelds relativ zum Elektrischen Feld zusammen. Das Magnetfeld bei der Aktivität im </a:t>
            </a:r>
            <a:r>
              <a:rPr lang="de-AT" dirty="0" err="1"/>
              <a:t>Sulci</a:t>
            </a:r>
            <a:r>
              <a:rPr lang="de-AT" dirty="0"/>
              <a:t> ragt weiter an die Kopfoberfläche heraus.</a:t>
            </a:r>
          </a:p>
        </p:txBody>
      </p:sp>
      <p:sp>
        <p:nvSpPr>
          <p:cNvPr id="4" name="Slide Number Placeholder 3"/>
          <p:cNvSpPr>
            <a:spLocks noGrp="1"/>
          </p:cNvSpPr>
          <p:nvPr>
            <p:ph type="sldNum" sz="quarter" idx="5"/>
          </p:nvPr>
        </p:nvSpPr>
        <p:spPr/>
        <p:txBody>
          <a:bodyPr/>
          <a:lstStyle/>
          <a:p>
            <a:fld id="{8DD79280-D428-48BF-A305-6859FA78C87B}" type="slidenum">
              <a:rPr lang="de-AT" smtClean="0"/>
              <a:t>40</a:t>
            </a:fld>
            <a:endParaRPr lang="de-AT"/>
          </a:p>
        </p:txBody>
      </p:sp>
    </p:spTree>
    <p:extLst>
      <p:ext uri="{BB962C8B-B14F-4D97-AF65-F5344CB8AC3E}">
        <p14:creationId xmlns:p14="http://schemas.microsoft.com/office/powerpoint/2010/main" val="125335661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de-AT" dirty="0"/>
              <a:t>Warum braucht man MEG überhaupt, wenn die Signale, die man misst, ähnlich sind wie bei EEG?</a:t>
            </a:r>
          </a:p>
          <a:p>
            <a:pPr marL="0" indent="0">
              <a:buFontTx/>
              <a:buNone/>
            </a:pPr>
            <a:r>
              <a:rPr lang="de-AT" dirty="0"/>
              <a:t>Erstens sind MEG-Signale leichter zu detektieren, weil – im Gegensatz zu Strom – kann das Magnetfeld uneingeschränkt durch Schädel und </a:t>
            </a:r>
            <a:r>
              <a:rPr lang="de-AT" dirty="0" err="1"/>
              <a:t>Hirnflussigkeit</a:t>
            </a:r>
            <a:r>
              <a:rPr lang="de-AT" dirty="0"/>
              <a:t> sich verbreiten.</a:t>
            </a:r>
          </a:p>
          <a:p>
            <a:pPr marL="0" indent="0">
              <a:buFontTx/>
              <a:buNone/>
            </a:pPr>
            <a:r>
              <a:rPr lang="de-AT" dirty="0"/>
              <a:t>Zweitens erlaub MEG bessere Bestimmung der Quelle der vorliegenden Aktivität im Gehirn.</a:t>
            </a:r>
          </a:p>
          <a:p>
            <a:pPr marL="0" indent="0">
              <a:buFontTx/>
              <a:buNone/>
            </a:pPr>
            <a:r>
              <a:rPr lang="de-AT" dirty="0"/>
              <a:t>Ein grundlegendes Problem bei EEG und MEG ist die beinah zweidimensionale Verteilung des Signals (links), während die Aktivität im dreidimensionale Gehirn statt findet. Man kann also nicht so leicht sagen, welches Gehirnareal (oder mehrere Areale) den Aktivitätsmuster auf dem linken Bild verursacht hat. Beide Areale im rechten Bild tragen zur Aktivität in jedem Sensor bei. Die Bestimmung der Aktivitätsquelle durch komplexe mathematische Verfahren kann mittels MEG etwas besser erfolgen.</a:t>
            </a:r>
          </a:p>
        </p:txBody>
      </p:sp>
      <p:sp>
        <p:nvSpPr>
          <p:cNvPr id="4" name="Slide Number Placeholder 3"/>
          <p:cNvSpPr>
            <a:spLocks noGrp="1"/>
          </p:cNvSpPr>
          <p:nvPr>
            <p:ph type="sldNum" sz="quarter" idx="5"/>
          </p:nvPr>
        </p:nvSpPr>
        <p:spPr/>
        <p:txBody>
          <a:bodyPr/>
          <a:lstStyle/>
          <a:p>
            <a:fld id="{8DD79280-D428-48BF-A305-6859FA78C87B}" type="slidenum">
              <a:rPr lang="de-AT" smtClean="0"/>
              <a:t>41</a:t>
            </a:fld>
            <a:endParaRPr lang="de-AT"/>
          </a:p>
        </p:txBody>
      </p:sp>
    </p:spTree>
    <p:extLst>
      <p:ext uri="{BB962C8B-B14F-4D97-AF65-F5344CB8AC3E}">
        <p14:creationId xmlns:p14="http://schemas.microsoft.com/office/powerpoint/2010/main" val="342531267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8DD79280-D428-48BF-A305-6859FA78C87B}" type="slidenum">
              <a:rPr lang="de-AT" smtClean="0"/>
              <a:t>42</a:t>
            </a:fld>
            <a:endParaRPr lang="de-AT"/>
          </a:p>
        </p:txBody>
      </p:sp>
    </p:spTree>
    <p:extLst>
      <p:ext uri="{BB962C8B-B14F-4D97-AF65-F5344CB8AC3E}">
        <p14:creationId xmlns:p14="http://schemas.microsoft.com/office/powerpoint/2010/main" val="13126280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T" dirty="0"/>
              <a:t>Für die Allgemeinen Psychologie sind vor allem zwei Klassen von Indikatoren von Relevanz. Das sind Messungen vom Verhalten und Neurowissenschafltiche Methoden. Darüber werden wir heute ausführlich sprechen.</a:t>
            </a:r>
          </a:p>
        </p:txBody>
      </p:sp>
      <p:sp>
        <p:nvSpPr>
          <p:cNvPr id="4" name="Slide Number Placeholder 3"/>
          <p:cNvSpPr>
            <a:spLocks noGrp="1"/>
          </p:cNvSpPr>
          <p:nvPr>
            <p:ph type="sldNum" sz="quarter" idx="5"/>
          </p:nvPr>
        </p:nvSpPr>
        <p:spPr/>
        <p:txBody>
          <a:bodyPr/>
          <a:lstStyle/>
          <a:p>
            <a:fld id="{8DD79280-D428-48BF-A305-6859FA78C87B}" type="slidenum">
              <a:rPr lang="de-AT" smtClean="0"/>
              <a:t>5</a:t>
            </a:fld>
            <a:endParaRPr lang="de-AT"/>
          </a:p>
        </p:txBody>
      </p:sp>
    </p:spTree>
    <p:extLst>
      <p:ext uri="{BB962C8B-B14F-4D97-AF65-F5344CB8AC3E}">
        <p14:creationId xmlns:p14="http://schemas.microsoft.com/office/powerpoint/2010/main" val="3194959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T" dirty="0"/>
              <a:t>Fangen wir gleich mit einem Beispiel – einem klassischen Experiment aus der Allgemeinen Psychologie – deim Stroop-Experiment.</a:t>
            </a:r>
          </a:p>
          <a:p>
            <a:r>
              <a:rPr lang="en-AT" dirty="0"/>
              <a:t>Wir werden das Experiment gleich durchmachen, damit wir auch besser verstehen, was passiert.</a:t>
            </a:r>
          </a:p>
          <a:p>
            <a:r>
              <a:rPr lang="en-AT" dirty="0"/>
              <a:t>Es wird zwei Durchgänge geben. Bei jedem Durchgang ist Ihre Aufgabe, druchfarbe zu benennen. Gehen Sie bitte von links nach rechts, von einem Kästchen zum anderen, und benennen Sie leise die Druckfarbe. Notieren Sie sich die die Nummer des Kästchen, wenn ich ”Stopp” sage.</a:t>
            </a:r>
          </a:p>
          <a:p>
            <a:r>
              <a:rPr lang="en-AT" dirty="0"/>
              <a:t>Wenn Sie gemerkt haben, dass Sie einen Fehlre gemacht haben, korrigieren Sie sich und machen Sie weiter.</a:t>
            </a:r>
          </a:p>
        </p:txBody>
      </p:sp>
      <p:sp>
        <p:nvSpPr>
          <p:cNvPr id="4" name="Slide Number Placeholder 3"/>
          <p:cNvSpPr>
            <a:spLocks noGrp="1"/>
          </p:cNvSpPr>
          <p:nvPr>
            <p:ph type="sldNum" sz="quarter" idx="5"/>
          </p:nvPr>
        </p:nvSpPr>
        <p:spPr/>
        <p:txBody>
          <a:bodyPr/>
          <a:lstStyle/>
          <a:p>
            <a:fld id="{8DD79280-D428-48BF-A305-6859FA78C87B}" type="slidenum">
              <a:rPr lang="de-AT" smtClean="0"/>
              <a:t>6</a:t>
            </a:fld>
            <a:endParaRPr lang="de-AT"/>
          </a:p>
        </p:txBody>
      </p:sp>
    </p:spTree>
    <p:extLst>
      <p:ext uri="{BB962C8B-B14F-4D97-AF65-F5344CB8AC3E}">
        <p14:creationId xmlns:p14="http://schemas.microsoft.com/office/powerpoint/2010/main" val="26801991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T" dirty="0"/>
              <a:t>Nur Farbe</a:t>
            </a:r>
          </a:p>
        </p:txBody>
      </p:sp>
      <p:sp>
        <p:nvSpPr>
          <p:cNvPr id="4" name="Slide Number Placeholder 3"/>
          <p:cNvSpPr>
            <a:spLocks noGrp="1"/>
          </p:cNvSpPr>
          <p:nvPr>
            <p:ph type="sldNum" sz="quarter" idx="5"/>
          </p:nvPr>
        </p:nvSpPr>
        <p:spPr/>
        <p:txBody>
          <a:bodyPr/>
          <a:lstStyle/>
          <a:p>
            <a:fld id="{8DD79280-D428-48BF-A305-6859FA78C87B}" type="slidenum">
              <a:rPr lang="de-AT" smtClean="0"/>
              <a:t>7</a:t>
            </a:fld>
            <a:endParaRPr lang="de-AT"/>
          </a:p>
        </p:txBody>
      </p:sp>
    </p:spTree>
    <p:extLst>
      <p:ext uri="{BB962C8B-B14F-4D97-AF65-F5344CB8AC3E}">
        <p14:creationId xmlns:p14="http://schemas.microsoft.com/office/powerpoint/2010/main" val="34312163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T" dirty="0"/>
              <a:t>Incongruente Bedingung</a:t>
            </a:r>
          </a:p>
        </p:txBody>
      </p:sp>
      <p:sp>
        <p:nvSpPr>
          <p:cNvPr id="4" name="Slide Number Placeholder 3"/>
          <p:cNvSpPr>
            <a:spLocks noGrp="1"/>
          </p:cNvSpPr>
          <p:nvPr>
            <p:ph type="sldNum" sz="quarter" idx="5"/>
          </p:nvPr>
        </p:nvSpPr>
        <p:spPr/>
        <p:txBody>
          <a:bodyPr/>
          <a:lstStyle/>
          <a:p>
            <a:fld id="{8DD79280-D428-48BF-A305-6859FA78C87B}" type="slidenum">
              <a:rPr lang="de-AT" smtClean="0"/>
              <a:t>8</a:t>
            </a:fld>
            <a:endParaRPr lang="de-AT"/>
          </a:p>
        </p:txBody>
      </p:sp>
    </p:spTree>
    <p:extLst>
      <p:ext uri="{BB962C8B-B14F-4D97-AF65-F5344CB8AC3E}">
        <p14:creationId xmlns:p14="http://schemas.microsoft.com/office/powerpoint/2010/main" val="13067645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T" dirty="0"/>
              <a:t>Kongruente Bedingung</a:t>
            </a:r>
          </a:p>
        </p:txBody>
      </p:sp>
      <p:sp>
        <p:nvSpPr>
          <p:cNvPr id="4" name="Slide Number Placeholder 3"/>
          <p:cNvSpPr>
            <a:spLocks noGrp="1"/>
          </p:cNvSpPr>
          <p:nvPr>
            <p:ph type="sldNum" sz="quarter" idx="5"/>
          </p:nvPr>
        </p:nvSpPr>
        <p:spPr/>
        <p:txBody>
          <a:bodyPr/>
          <a:lstStyle/>
          <a:p>
            <a:fld id="{8DD79280-D428-48BF-A305-6859FA78C87B}" type="slidenum">
              <a:rPr lang="de-AT" smtClean="0"/>
              <a:t>9</a:t>
            </a:fld>
            <a:endParaRPr lang="de-AT"/>
          </a:p>
        </p:txBody>
      </p:sp>
    </p:spTree>
    <p:extLst>
      <p:ext uri="{BB962C8B-B14F-4D97-AF65-F5344CB8AC3E}">
        <p14:creationId xmlns:p14="http://schemas.microsoft.com/office/powerpoint/2010/main" val="9233678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B78698-0B20-8E3B-2997-95A9EFFA3436}"/>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AT"/>
          </a:p>
        </p:txBody>
      </p:sp>
      <p:sp>
        <p:nvSpPr>
          <p:cNvPr id="3" name="Subtitle 2">
            <a:extLst>
              <a:ext uri="{FF2B5EF4-FFF2-40B4-BE49-F238E27FC236}">
                <a16:creationId xmlns:a16="http://schemas.microsoft.com/office/drawing/2014/main" id="{198C125B-E48B-3655-8FBF-CD443E3AE60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AT"/>
          </a:p>
        </p:txBody>
      </p:sp>
      <p:sp>
        <p:nvSpPr>
          <p:cNvPr id="4" name="Date Placeholder 3">
            <a:extLst>
              <a:ext uri="{FF2B5EF4-FFF2-40B4-BE49-F238E27FC236}">
                <a16:creationId xmlns:a16="http://schemas.microsoft.com/office/drawing/2014/main" id="{B0C521C2-9FC4-EB7B-9EFF-71587EB88F3C}"/>
              </a:ext>
            </a:extLst>
          </p:cNvPr>
          <p:cNvSpPr>
            <a:spLocks noGrp="1"/>
          </p:cNvSpPr>
          <p:nvPr>
            <p:ph type="dt" sz="half" idx="10"/>
          </p:nvPr>
        </p:nvSpPr>
        <p:spPr/>
        <p:txBody>
          <a:bodyPr/>
          <a:lstStyle/>
          <a:p>
            <a:fld id="{E0F6B82D-326A-43F8-B7E0-D4747CB89F3E}" type="datetime1">
              <a:rPr lang="LID4096" smtClean="0"/>
              <a:t>10/10/2024</a:t>
            </a:fld>
            <a:endParaRPr lang="en-AT"/>
          </a:p>
        </p:txBody>
      </p:sp>
      <p:sp>
        <p:nvSpPr>
          <p:cNvPr id="5" name="Footer Placeholder 4">
            <a:extLst>
              <a:ext uri="{FF2B5EF4-FFF2-40B4-BE49-F238E27FC236}">
                <a16:creationId xmlns:a16="http://schemas.microsoft.com/office/drawing/2014/main" id="{C8BF7A26-8FE4-9E9A-E768-0BF23DE04C2D}"/>
              </a:ext>
            </a:extLst>
          </p:cNvPr>
          <p:cNvSpPr>
            <a:spLocks noGrp="1"/>
          </p:cNvSpPr>
          <p:nvPr>
            <p:ph type="ftr" sz="quarter" idx="11"/>
          </p:nvPr>
        </p:nvSpPr>
        <p:spPr/>
        <p:txBody>
          <a:bodyPr/>
          <a:lstStyle/>
          <a:p>
            <a:endParaRPr lang="en-AT"/>
          </a:p>
        </p:txBody>
      </p:sp>
      <p:sp>
        <p:nvSpPr>
          <p:cNvPr id="6" name="Slide Number Placeholder 5">
            <a:extLst>
              <a:ext uri="{FF2B5EF4-FFF2-40B4-BE49-F238E27FC236}">
                <a16:creationId xmlns:a16="http://schemas.microsoft.com/office/drawing/2014/main" id="{9DF6ACA8-DEAC-279A-E782-EC8F57225265}"/>
              </a:ext>
            </a:extLst>
          </p:cNvPr>
          <p:cNvSpPr>
            <a:spLocks noGrp="1"/>
          </p:cNvSpPr>
          <p:nvPr>
            <p:ph type="sldNum" sz="quarter" idx="12"/>
          </p:nvPr>
        </p:nvSpPr>
        <p:spPr/>
        <p:txBody>
          <a:bodyPr/>
          <a:lstStyle/>
          <a:p>
            <a:fld id="{91C283B5-2C9F-F847-A776-96E733D2A747}" type="slidenum">
              <a:rPr lang="en-AT" smtClean="0"/>
              <a:t>‹#›</a:t>
            </a:fld>
            <a:endParaRPr lang="en-AT"/>
          </a:p>
        </p:txBody>
      </p:sp>
    </p:spTree>
    <p:extLst>
      <p:ext uri="{BB962C8B-B14F-4D97-AF65-F5344CB8AC3E}">
        <p14:creationId xmlns:p14="http://schemas.microsoft.com/office/powerpoint/2010/main" val="40720044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74598-DC73-1CF5-9865-5E7C9A45695A}"/>
              </a:ext>
            </a:extLst>
          </p:cNvPr>
          <p:cNvSpPr>
            <a:spLocks noGrp="1"/>
          </p:cNvSpPr>
          <p:nvPr>
            <p:ph type="title"/>
          </p:nvPr>
        </p:nvSpPr>
        <p:spPr/>
        <p:txBody>
          <a:bodyPr/>
          <a:lstStyle/>
          <a:p>
            <a:r>
              <a:rPr lang="en-GB"/>
              <a:t>Click to edit Master title style</a:t>
            </a:r>
            <a:endParaRPr lang="en-AT"/>
          </a:p>
        </p:txBody>
      </p:sp>
      <p:sp>
        <p:nvSpPr>
          <p:cNvPr id="3" name="Vertical Text Placeholder 2">
            <a:extLst>
              <a:ext uri="{FF2B5EF4-FFF2-40B4-BE49-F238E27FC236}">
                <a16:creationId xmlns:a16="http://schemas.microsoft.com/office/drawing/2014/main" id="{89AD578D-474A-B604-4F82-2203719D4E52}"/>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T"/>
          </a:p>
        </p:txBody>
      </p:sp>
      <p:sp>
        <p:nvSpPr>
          <p:cNvPr id="4" name="Date Placeholder 3">
            <a:extLst>
              <a:ext uri="{FF2B5EF4-FFF2-40B4-BE49-F238E27FC236}">
                <a16:creationId xmlns:a16="http://schemas.microsoft.com/office/drawing/2014/main" id="{0B5702BC-4A20-DBA0-F9C2-68D24DD08EA8}"/>
              </a:ext>
            </a:extLst>
          </p:cNvPr>
          <p:cNvSpPr>
            <a:spLocks noGrp="1"/>
          </p:cNvSpPr>
          <p:nvPr>
            <p:ph type="dt" sz="half" idx="10"/>
          </p:nvPr>
        </p:nvSpPr>
        <p:spPr/>
        <p:txBody>
          <a:bodyPr/>
          <a:lstStyle/>
          <a:p>
            <a:fld id="{71EE9C15-2B4C-4F8F-ABD7-402D652279A2}" type="datetime1">
              <a:rPr lang="LID4096" smtClean="0"/>
              <a:t>10/10/2024</a:t>
            </a:fld>
            <a:endParaRPr lang="en-AT"/>
          </a:p>
        </p:txBody>
      </p:sp>
      <p:sp>
        <p:nvSpPr>
          <p:cNvPr id="5" name="Footer Placeholder 4">
            <a:extLst>
              <a:ext uri="{FF2B5EF4-FFF2-40B4-BE49-F238E27FC236}">
                <a16:creationId xmlns:a16="http://schemas.microsoft.com/office/drawing/2014/main" id="{C8BDEBD3-0506-4DD8-3DA1-3BAA6D14DE65}"/>
              </a:ext>
            </a:extLst>
          </p:cNvPr>
          <p:cNvSpPr>
            <a:spLocks noGrp="1"/>
          </p:cNvSpPr>
          <p:nvPr>
            <p:ph type="ftr" sz="quarter" idx="11"/>
          </p:nvPr>
        </p:nvSpPr>
        <p:spPr/>
        <p:txBody>
          <a:bodyPr/>
          <a:lstStyle/>
          <a:p>
            <a:endParaRPr lang="en-AT"/>
          </a:p>
        </p:txBody>
      </p:sp>
      <p:sp>
        <p:nvSpPr>
          <p:cNvPr id="6" name="Slide Number Placeholder 5">
            <a:extLst>
              <a:ext uri="{FF2B5EF4-FFF2-40B4-BE49-F238E27FC236}">
                <a16:creationId xmlns:a16="http://schemas.microsoft.com/office/drawing/2014/main" id="{2DA413A9-99B5-EE3C-1812-B1E3DDCEDFB8}"/>
              </a:ext>
            </a:extLst>
          </p:cNvPr>
          <p:cNvSpPr>
            <a:spLocks noGrp="1"/>
          </p:cNvSpPr>
          <p:nvPr>
            <p:ph type="sldNum" sz="quarter" idx="12"/>
          </p:nvPr>
        </p:nvSpPr>
        <p:spPr/>
        <p:txBody>
          <a:bodyPr/>
          <a:lstStyle/>
          <a:p>
            <a:fld id="{91C283B5-2C9F-F847-A776-96E733D2A747}" type="slidenum">
              <a:rPr lang="en-AT" smtClean="0"/>
              <a:t>‹#›</a:t>
            </a:fld>
            <a:endParaRPr lang="en-AT"/>
          </a:p>
        </p:txBody>
      </p:sp>
    </p:spTree>
    <p:extLst>
      <p:ext uri="{BB962C8B-B14F-4D97-AF65-F5344CB8AC3E}">
        <p14:creationId xmlns:p14="http://schemas.microsoft.com/office/powerpoint/2010/main" val="27035621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AA2BE69-C341-176A-4A93-0BC0D09B7E52}"/>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AT"/>
          </a:p>
        </p:txBody>
      </p:sp>
      <p:sp>
        <p:nvSpPr>
          <p:cNvPr id="3" name="Vertical Text Placeholder 2">
            <a:extLst>
              <a:ext uri="{FF2B5EF4-FFF2-40B4-BE49-F238E27FC236}">
                <a16:creationId xmlns:a16="http://schemas.microsoft.com/office/drawing/2014/main" id="{AEEEC9D4-B0AE-52E3-3B89-DDBEFC1ED385}"/>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T"/>
          </a:p>
        </p:txBody>
      </p:sp>
      <p:sp>
        <p:nvSpPr>
          <p:cNvPr id="4" name="Date Placeholder 3">
            <a:extLst>
              <a:ext uri="{FF2B5EF4-FFF2-40B4-BE49-F238E27FC236}">
                <a16:creationId xmlns:a16="http://schemas.microsoft.com/office/drawing/2014/main" id="{8BD30B1C-56E3-E9EE-E920-F781F3A667C7}"/>
              </a:ext>
            </a:extLst>
          </p:cNvPr>
          <p:cNvSpPr>
            <a:spLocks noGrp="1"/>
          </p:cNvSpPr>
          <p:nvPr>
            <p:ph type="dt" sz="half" idx="10"/>
          </p:nvPr>
        </p:nvSpPr>
        <p:spPr/>
        <p:txBody>
          <a:bodyPr/>
          <a:lstStyle/>
          <a:p>
            <a:fld id="{9DA0D8FA-8526-4386-B6C1-0ABF48773147}" type="datetime1">
              <a:rPr lang="LID4096" smtClean="0"/>
              <a:t>10/10/2024</a:t>
            </a:fld>
            <a:endParaRPr lang="en-AT"/>
          </a:p>
        </p:txBody>
      </p:sp>
      <p:sp>
        <p:nvSpPr>
          <p:cNvPr id="5" name="Footer Placeholder 4">
            <a:extLst>
              <a:ext uri="{FF2B5EF4-FFF2-40B4-BE49-F238E27FC236}">
                <a16:creationId xmlns:a16="http://schemas.microsoft.com/office/drawing/2014/main" id="{932D387B-0EAA-A8C6-477C-AD382274C850}"/>
              </a:ext>
            </a:extLst>
          </p:cNvPr>
          <p:cNvSpPr>
            <a:spLocks noGrp="1"/>
          </p:cNvSpPr>
          <p:nvPr>
            <p:ph type="ftr" sz="quarter" idx="11"/>
          </p:nvPr>
        </p:nvSpPr>
        <p:spPr/>
        <p:txBody>
          <a:bodyPr/>
          <a:lstStyle/>
          <a:p>
            <a:endParaRPr lang="en-AT"/>
          </a:p>
        </p:txBody>
      </p:sp>
      <p:sp>
        <p:nvSpPr>
          <p:cNvPr id="6" name="Slide Number Placeholder 5">
            <a:extLst>
              <a:ext uri="{FF2B5EF4-FFF2-40B4-BE49-F238E27FC236}">
                <a16:creationId xmlns:a16="http://schemas.microsoft.com/office/drawing/2014/main" id="{45A3337E-3FDD-4BF3-AC89-04CA7EF723F6}"/>
              </a:ext>
            </a:extLst>
          </p:cNvPr>
          <p:cNvSpPr>
            <a:spLocks noGrp="1"/>
          </p:cNvSpPr>
          <p:nvPr>
            <p:ph type="sldNum" sz="quarter" idx="12"/>
          </p:nvPr>
        </p:nvSpPr>
        <p:spPr/>
        <p:txBody>
          <a:bodyPr/>
          <a:lstStyle/>
          <a:p>
            <a:fld id="{91C283B5-2C9F-F847-A776-96E733D2A747}" type="slidenum">
              <a:rPr lang="en-AT" smtClean="0"/>
              <a:t>‹#›</a:t>
            </a:fld>
            <a:endParaRPr lang="en-AT"/>
          </a:p>
        </p:txBody>
      </p:sp>
    </p:spTree>
    <p:extLst>
      <p:ext uri="{BB962C8B-B14F-4D97-AF65-F5344CB8AC3E}">
        <p14:creationId xmlns:p14="http://schemas.microsoft.com/office/powerpoint/2010/main" val="2977269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Nur Titel">
    <p:spTree>
      <p:nvGrpSpPr>
        <p:cNvPr id="1" name=""/>
        <p:cNvGrpSpPr/>
        <p:nvPr/>
      </p:nvGrpSpPr>
      <p:grpSpPr>
        <a:xfrm>
          <a:off x="0" y="0"/>
          <a:ext cx="0" cy="0"/>
          <a:chOff x="0" y="0"/>
          <a:chExt cx="0" cy="0"/>
        </a:xfrm>
      </p:grpSpPr>
      <p:sp>
        <p:nvSpPr>
          <p:cNvPr id="20" name="Rechteck 19"/>
          <p:cNvSpPr/>
          <p:nvPr userDrawn="1"/>
        </p:nvSpPr>
        <p:spPr>
          <a:xfrm>
            <a:off x="0" y="1124744"/>
            <a:ext cx="12192000" cy="518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2400"/>
          </a:p>
        </p:txBody>
      </p:sp>
      <p:sp>
        <p:nvSpPr>
          <p:cNvPr id="13" name="Foliennummernplatzhalter 5"/>
          <p:cNvSpPr>
            <a:spLocks noGrp="1"/>
          </p:cNvSpPr>
          <p:nvPr>
            <p:ph type="sldNum" sz="quarter" idx="12"/>
          </p:nvPr>
        </p:nvSpPr>
        <p:spPr>
          <a:xfrm>
            <a:off x="9011840" y="6381328"/>
            <a:ext cx="2844800" cy="365125"/>
          </a:xfrm>
        </p:spPr>
        <p:txBody>
          <a:bodyPr/>
          <a:lstStyle/>
          <a:p>
            <a:fld id="{7740047A-CEDF-4AB6-BA38-CD95BBE8037E}" type="slidenum">
              <a:rPr lang="de-AT" smtClean="0"/>
              <a:t>‹#›</a:t>
            </a:fld>
            <a:endParaRPr lang="de-AT"/>
          </a:p>
        </p:txBody>
      </p:sp>
      <p:sp>
        <p:nvSpPr>
          <p:cNvPr id="10" name="Titel 1"/>
          <p:cNvSpPr>
            <a:spLocks noGrp="1"/>
          </p:cNvSpPr>
          <p:nvPr>
            <p:ph type="title"/>
          </p:nvPr>
        </p:nvSpPr>
        <p:spPr>
          <a:xfrm>
            <a:off x="321568" y="188641"/>
            <a:ext cx="9134805" cy="715263"/>
          </a:xfrm>
        </p:spPr>
        <p:txBody>
          <a:bodyPr>
            <a:noAutofit/>
          </a:bodyPr>
          <a:lstStyle>
            <a:lvl1pPr algn="l">
              <a:defRPr sz="4267"/>
            </a:lvl1pPr>
          </a:lstStyle>
          <a:p>
            <a:r>
              <a:rPr lang="de-DE" dirty="0"/>
              <a:t>Titelmasterformat durch Klicken bearbeiten</a:t>
            </a:r>
            <a:endParaRPr lang="de-AT" dirty="0"/>
          </a:p>
        </p:txBody>
      </p:sp>
    </p:spTree>
    <p:extLst>
      <p:ext uri="{BB962C8B-B14F-4D97-AF65-F5344CB8AC3E}">
        <p14:creationId xmlns:p14="http://schemas.microsoft.com/office/powerpoint/2010/main" val="14375754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CB90C1-44BA-4827-97D9-A09C9F6D23D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097A2B5-791A-4920-8F6C-F4D856805D2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D7B960C-B959-4824-BB36-41507A61A3C4}"/>
              </a:ext>
            </a:extLst>
          </p:cNvPr>
          <p:cNvSpPr>
            <a:spLocks noGrp="1"/>
          </p:cNvSpPr>
          <p:nvPr>
            <p:ph type="dt" sz="half" idx="10"/>
          </p:nvPr>
        </p:nvSpPr>
        <p:spPr/>
        <p:txBody>
          <a:bodyPr/>
          <a:lstStyle/>
          <a:p>
            <a:fld id="{560AFD23-3D28-1243-AF6C-0058683BB228}" type="datetimeFigureOut">
              <a:rPr lang="en-AT" smtClean="0"/>
              <a:t>10/10/2024</a:t>
            </a:fld>
            <a:endParaRPr lang="en-AT"/>
          </a:p>
        </p:txBody>
      </p:sp>
      <p:sp>
        <p:nvSpPr>
          <p:cNvPr id="5" name="Footer Placeholder 4">
            <a:extLst>
              <a:ext uri="{FF2B5EF4-FFF2-40B4-BE49-F238E27FC236}">
                <a16:creationId xmlns:a16="http://schemas.microsoft.com/office/drawing/2014/main" id="{868A3B01-DC99-4930-9B8F-5AFE2EF0FAA1}"/>
              </a:ext>
            </a:extLst>
          </p:cNvPr>
          <p:cNvSpPr>
            <a:spLocks noGrp="1"/>
          </p:cNvSpPr>
          <p:nvPr>
            <p:ph type="ftr" sz="quarter" idx="11"/>
          </p:nvPr>
        </p:nvSpPr>
        <p:spPr/>
        <p:txBody>
          <a:bodyPr/>
          <a:lstStyle/>
          <a:p>
            <a:endParaRPr lang="en-AT"/>
          </a:p>
        </p:txBody>
      </p:sp>
      <p:sp>
        <p:nvSpPr>
          <p:cNvPr id="6" name="Slide Number Placeholder 5">
            <a:extLst>
              <a:ext uri="{FF2B5EF4-FFF2-40B4-BE49-F238E27FC236}">
                <a16:creationId xmlns:a16="http://schemas.microsoft.com/office/drawing/2014/main" id="{B02E027B-079C-4479-9DC6-F4116A987012}"/>
              </a:ext>
            </a:extLst>
          </p:cNvPr>
          <p:cNvSpPr>
            <a:spLocks noGrp="1"/>
          </p:cNvSpPr>
          <p:nvPr>
            <p:ph type="sldNum" sz="quarter" idx="12"/>
          </p:nvPr>
        </p:nvSpPr>
        <p:spPr/>
        <p:txBody>
          <a:bodyPr/>
          <a:lstStyle/>
          <a:p>
            <a:fld id="{E8F9733E-36BC-9B46-A948-AE8FD72582D2}" type="slidenum">
              <a:rPr lang="en-AT" smtClean="0"/>
              <a:t>‹#›</a:t>
            </a:fld>
            <a:endParaRPr lang="en-AT"/>
          </a:p>
        </p:txBody>
      </p:sp>
    </p:spTree>
    <p:extLst>
      <p:ext uri="{BB962C8B-B14F-4D97-AF65-F5344CB8AC3E}">
        <p14:creationId xmlns:p14="http://schemas.microsoft.com/office/powerpoint/2010/main" val="219886617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B576FF-AD94-4918-8D88-145E3A3D7AD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FF5DF71-1CD5-4CAD-ADA2-01B05136ED5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2510824-637E-4D6E-8443-C5265ADEBF79}"/>
              </a:ext>
            </a:extLst>
          </p:cNvPr>
          <p:cNvSpPr>
            <a:spLocks noGrp="1"/>
          </p:cNvSpPr>
          <p:nvPr>
            <p:ph type="dt" sz="half" idx="10"/>
          </p:nvPr>
        </p:nvSpPr>
        <p:spPr/>
        <p:txBody>
          <a:bodyPr/>
          <a:lstStyle/>
          <a:p>
            <a:fld id="{560AFD23-3D28-1243-AF6C-0058683BB228}" type="datetimeFigureOut">
              <a:rPr lang="en-AT" smtClean="0"/>
              <a:t>10/10/2024</a:t>
            </a:fld>
            <a:endParaRPr lang="en-AT"/>
          </a:p>
        </p:txBody>
      </p:sp>
      <p:sp>
        <p:nvSpPr>
          <p:cNvPr id="5" name="Footer Placeholder 4">
            <a:extLst>
              <a:ext uri="{FF2B5EF4-FFF2-40B4-BE49-F238E27FC236}">
                <a16:creationId xmlns:a16="http://schemas.microsoft.com/office/drawing/2014/main" id="{86674391-2956-404C-A752-4C24206B37CF}"/>
              </a:ext>
            </a:extLst>
          </p:cNvPr>
          <p:cNvSpPr>
            <a:spLocks noGrp="1"/>
          </p:cNvSpPr>
          <p:nvPr>
            <p:ph type="ftr" sz="quarter" idx="11"/>
          </p:nvPr>
        </p:nvSpPr>
        <p:spPr/>
        <p:txBody>
          <a:bodyPr/>
          <a:lstStyle/>
          <a:p>
            <a:endParaRPr lang="en-AT"/>
          </a:p>
        </p:txBody>
      </p:sp>
      <p:sp>
        <p:nvSpPr>
          <p:cNvPr id="6" name="Slide Number Placeholder 5">
            <a:extLst>
              <a:ext uri="{FF2B5EF4-FFF2-40B4-BE49-F238E27FC236}">
                <a16:creationId xmlns:a16="http://schemas.microsoft.com/office/drawing/2014/main" id="{63CC939E-784C-4B6C-B1E0-A0F39A079F59}"/>
              </a:ext>
            </a:extLst>
          </p:cNvPr>
          <p:cNvSpPr>
            <a:spLocks noGrp="1"/>
          </p:cNvSpPr>
          <p:nvPr>
            <p:ph type="sldNum" sz="quarter" idx="12"/>
          </p:nvPr>
        </p:nvSpPr>
        <p:spPr/>
        <p:txBody>
          <a:bodyPr/>
          <a:lstStyle/>
          <a:p>
            <a:fld id="{E8F9733E-36BC-9B46-A948-AE8FD72582D2}" type="slidenum">
              <a:rPr lang="en-AT" smtClean="0"/>
              <a:t>‹#›</a:t>
            </a:fld>
            <a:endParaRPr lang="en-AT"/>
          </a:p>
        </p:txBody>
      </p:sp>
    </p:spTree>
    <p:extLst>
      <p:ext uri="{BB962C8B-B14F-4D97-AF65-F5344CB8AC3E}">
        <p14:creationId xmlns:p14="http://schemas.microsoft.com/office/powerpoint/2010/main" val="157962692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1B1D62-CB1E-4858-9902-8BA40511183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A8005AC-3EFE-4499-BACC-A6171B35CA0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083E549-CA04-490E-B578-B5CF44272388}"/>
              </a:ext>
            </a:extLst>
          </p:cNvPr>
          <p:cNvSpPr>
            <a:spLocks noGrp="1"/>
          </p:cNvSpPr>
          <p:nvPr>
            <p:ph type="dt" sz="half" idx="10"/>
          </p:nvPr>
        </p:nvSpPr>
        <p:spPr/>
        <p:txBody>
          <a:bodyPr/>
          <a:lstStyle/>
          <a:p>
            <a:fld id="{560AFD23-3D28-1243-AF6C-0058683BB228}" type="datetimeFigureOut">
              <a:rPr lang="en-AT" smtClean="0"/>
              <a:t>10/10/2024</a:t>
            </a:fld>
            <a:endParaRPr lang="en-AT"/>
          </a:p>
        </p:txBody>
      </p:sp>
      <p:sp>
        <p:nvSpPr>
          <p:cNvPr id="5" name="Footer Placeholder 4">
            <a:extLst>
              <a:ext uri="{FF2B5EF4-FFF2-40B4-BE49-F238E27FC236}">
                <a16:creationId xmlns:a16="http://schemas.microsoft.com/office/drawing/2014/main" id="{25473141-E833-4848-BC61-5D0C2457A124}"/>
              </a:ext>
            </a:extLst>
          </p:cNvPr>
          <p:cNvSpPr>
            <a:spLocks noGrp="1"/>
          </p:cNvSpPr>
          <p:nvPr>
            <p:ph type="ftr" sz="quarter" idx="11"/>
          </p:nvPr>
        </p:nvSpPr>
        <p:spPr/>
        <p:txBody>
          <a:bodyPr/>
          <a:lstStyle/>
          <a:p>
            <a:endParaRPr lang="en-AT"/>
          </a:p>
        </p:txBody>
      </p:sp>
      <p:sp>
        <p:nvSpPr>
          <p:cNvPr id="6" name="Slide Number Placeholder 5">
            <a:extLst>
              <a:ext uri="{FF2B5EF4-FFF2-40B4-BE49-F238E27FC236}">
                <a16:creationId xmlns:a16="http://schemas.microsoft.com/office/drawing/2014/main" id="{BCC13354-2E4D-4A98-81A6-E458DD30F713}"/>
              </a:ext>
            </a:extLst>
          </p:cNvPr>
          <p:cNvSpPr>
            <a:spLocks noGrp="1"/>
          </p:cNvSpPr>
          <p:nvPr>
            <p:ph type="sldNum" sz="quarter" idx="12"/>
          </p:nvPr>
        </p:nvSpPr>
        <p:spPr/>
        <p:txBody>
          <a:bodyPr/>
          <a:lstStyle/>
          <a:p>
            <a:fld id="{E8F9733E-36BC-9B46-A948-AE8FD72582D2}" type="slidenum">
              <a:rPr lang="en-AT" smtClean="0"/>
              <a:t>‹#›</a:t>
            </a:fld>
            <a:endParaRPr lang="en-AT"/>
          </a:p>
        </p:txBody>
      </p:sp>
    </p:spTree>
    <p:extLst>
      <p:ext uri="{BB962C8B-B14F-4D97-AF65-F5344CB8AC3E}">
        <p14:creationId xmlns:p14="http://schemas.microsoft.com/office/powerpoint/2010/main" val="191806052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AE5BCB-EFAD-4E89-A376-C94AC9CE86B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ECBEB32-AF2C-4A4C-A32C-58487695DDE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4BD77D2-16CB-4613-B8D8-24B6E181434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655F428-A054-48C4-BB70-655F247FE698}"/>
              </a:ext>
            </a:extLst>
          </p:cNvPr>
          <p:cNvSpPr>
            <a:spLocks noGrp="1"/>
          </p:cNvSpPr>
          <p:nvPr>
            <p:ph type="dt" sz="half" idx="10"/>
          </p:nvPr>
        </p:nvSpPr>
        <p:spPr/>
        <p:txBody>
          <a:bodyPr/>
          <a:lstStyle/>
          <a:p>
            <a:fld id="{560AFD23-3D28-1243-AF6C-0058683BB228}" type="datetimeFigureOut">
              <a:rPr lang="en-AT" smtClean="0"/>
              <a:t>10/10/2024</a:t>
            </a:fld>
            <a:endParaRPr lang="en-AT"/>
          </a:p>
        </p:txBody>
      </p:sp>
      <p:sp>
        <p:nvSpPr>
          <p:cNvPr id="6" name="Footer Placeholder 5">
            <a:extLst>
              <a:ext uri="{FF2B5EF4-FFF2-40B4-BE49-F238E27FC236}">
                <a16:creationId xmlns:a16="http://schemas.microsoft.com/office/drawing/2014/main" id="{946608BA-7EDF-481A-8246-A07DA1BBEB9B}"/>
              </a:ext>
            </a:extLst>
          </p:cNvPr>
          <p:cNvSpPr>
            <a:spLocks noGrp="1"/>
          </p:cNvSpPr>
          <p:nvPr>
            <p:ph type="ftr" sz="quarter" idx="11"/>
          </p:nvPr>
        </p:nvSpPr>
        <p:spPr/>
        <p:txBody>
          <a:bodyPr/>
          <a:lstStyle/>
          <a:p>
            <a:endParaRPr lang="en-AT"/>
          </a:p>
        </p:txBody>
      </p:sp>
      <p:sp>
        <p:nvSpPr>
          <p:cNvPr id="7" name="Slide Number Placeholder 6">
            <a:extLst>
              <a:ext uri="{FF2B5EF4-FFF2-40B4-BE49-F238E27FC236}">
                <a16:creationId xmlns:a16="http://schemas.microsoft.com/office/drawing/2014/main" id="{0D781F7D-449D-4D90-BD67-904821D8DB59}"/>
              </a:ext>
            </a:extLst>
          </p:cNvPr>
          <p:cNvSpPr>
            <a:spLocks noGrp="1"/>
          </p:cNvSpPr>
          <p:nvPr>
            <p:ph type="sldNum" sz="quarter" idx="12"/>
          </p:nvPr>
        </p:nvSpPr>
        <p:spPr/>
        <p:txBody>
          <a:bodyPr/>
          <a:lstStyle/>
          <a:p>
            <a:fld id="{E8F9733E-36BC-9B46-A948-AE8FD72582D2}" type="slidenum">
              <a:rPr lang="en-AT" smtClean="0"/>
              <a:t>‹#›</a:t>
            </a:fld>
            <a:endParaRPr lang="en-AT"/>
          </a:p>
        </p:txBody>
      </p:sp>
    </p:spTree>
    <p:extLst>
      <p:ext uri="{BB962C8B-B14F-4D97-AF65-F5344CB8AC3E}">
        <p14:creationId xmlns:p14="http://schemas.microsoft.com/office/powerpoint/2010/main" val="229372482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1FB56A-010D-4E93-A2B4-292F070B3AC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866FB9F-A1CB-4479-BAA5-4889F575A79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B42A698-69F2-4DE4-8AC2-A1FE01AEDFD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DEEB5F9-6B1A-42F4-B9AD-82137AE0D11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5AF45D9-263C-4872-A0E0-8928FC1C84A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EB8D217-4A71-4DF5-8652-F91405A37B10}"/>
              </a:ext>
            </a:extLst>
          </p:cNvPr>
          <p:cNvSpPr>
            <a:spLocks noGrp="1"/>
          </p:cNvSpPr>
          <p:nvPr>
            <p:ph type="dt" sz="half" idx="10"/>
          </p:nvPr>
        </p:nvSpPr>
        <p:spPr/>
        <p:txBody>
          <a:bodyPr/>
          <a:lstStyle/>
          <a:p>
            <a:fld id="{560AFD23-3D28-1243-AF6C-0058683BB228}" type="datetimeFigureOut">
              <a:rPr lang="en-AT" smtClean="0"/>
              <a:t>10/10/2024</a:t>
            </a:fld>
            <a:endParaRPr lang="en-AT"/>
          </a:p>
        </p:txBody>
      </p:sp>
      <p:sp>
        <p:nvSpPr>
          <p:cNvPr id="8" name="Footer Placeholder 7">
            <a:extLst>
              <a:ext uri="{FF2B5EF4-FFF2-40B4-BE49-F238E27FC236}">
                <a16:creationId xmlns:a16="http://schemas.microsoft.com/office/drawing/2014/main" id="{52FD1EE1-1C4C-4969-A59B-5E9B8C9A9D53}"/>
              </a:ext>
            </a:extLst>
          </p:cNvPr>
          <p:cNvSpPr>
            <a:spLocks noGrp="1"/>
          </p:cNvSpPr>
          <p:nvPr>
            <p:ph type="ftr" sz="quarter" idx="11"/>
          </p:nvPr>
        </p:nvSpPr>
        <p:spPr/>
        <p:txBody>
          <a:bodyPr/>
          <a:lstStyle/>
          <a:p>
            <a:endParaRPr lang="en-AT"/>
          </a:p>
        </p:txBody>
      </p:sp>
      <p:sp>
        <p:nvSpPr>
          <p:cNvPr id="9" name="Slide Number Placeholder 8">
            <a:extLst>
              <a:ext uri="{FF2B5EF4-FFF2-40B4-BE49-F238E27FC236}">
                <a16:creationId xmlns:a16="http://schemas.microsoft.com/office/drawing/2014/main" id="{1BBC99CE-2AD9-4141-AC40-1F167AD0A37F}"/>
              </a:ext>
            </a:extLst>
          </p:cNvPr>
          <p:cNvSpPr>
            <a:spLocks noGrp="1"/>
          </p:cNvSpPr>
          <p:nvPr>
            <p:ph type="sldNum" sz="quarter" idx="12"/>
          </p:nvPr>
        </p:nvSpPr>
        <p:spPr/>
        <p:txBody>
          <a:bodyPr/>
          <a:lstStyle/>
          <a:p>
            <a:fld id="{E8F9733E-36BC-9B46-A948-AE8FD72582D2}" type="slidenum">
              <a:rPr lang="en-AT" smtClean="0"/>
              <a:t>‹#›</a:t>
            </a:fld>
            <a:endParaRPr lang="en-AT"/>
          </a:p>
        </p:txBody>
      </p:sp>
    </p:spTree>
    <p:extLst>
      <p:ext uri="{BB962C8B-B14F-4D97-AF65-F5344CB8AC3E}">
        <p14:creationId xmlns:p14="http://schemas.microsoft.com/office/powerpoint/2010/main" val="107833174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A752C-02F4-4917-9E64-DBE7236A549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228665F-F7D3-491B-8569-E2F58C6AAB81}"/>
              </a:ext>
            </a:extLst>
          </p:cNvPr>
          <p:cNvSpPr>
            <a:spLocks noGrp="1"/>
          </p:cNvSpPr>
          <p:nvPr>
            <p:ph type="dt" sz="half" idx="10"/>
          </p:nvPr>
        </p:nvSpPr>
        <p:spPr/>
        <p:txBody>
          <a:bodyPr/>
          <a:lstStyle/>
          <a:p>
            <a:fld id="{560AFD23-3D28-1243-AF6C-0058683BB228}" type="datetimeFigureOut">
              <a:rPr lang="en-AT" smtClean="0"/>
              <a:t>10/10/2024</a:t>
            </a:fld>
            <a:endParaRPr lang="en-AT"/>
          </a:p>
        </p:txBody>
      </p:sp>
      <p:sp>
        <p:nvSpPr>
          <p:cNvPr id="4" name="Footer Placeholder 3">
            <a:extLst>
              <a:ext uri="{FF2B5EF4-FFF2-40B4-BE49-F238E27FC236}">
                <a16:creationId xmlns:a16="http://schemas.microsoft.com/office/drawing/2014/main" id="{14931A6A-7FC2-4D1C-9732-077C7C2C2D69}"/>
              </a:ext>
            </a:extLst>
          </p:cNvPr>
          <p:cNvSpPr>
            <a:spLocks noGrp="1"/>
          </p:cNvSpPr>
          <p:nvPr>
            <p:ph type="ftr" sz="quarter" idx="11"/>
          </p:nvPr>
        </p:nvSpPr>
        <p:spPr/>
        <p:txBody>
          <a:bodyPr/>
          <a:lstStyle/>
          <a:p>
            <a:endParaRPr lang="en-AT"/>
          </a:p>
        </p:txBody>
      </p:sp>
      <p:sp>
        <p:nvSpPr>
          <p:cNvPr id="5" name="Slide Number Placeholder 4">
            <a:extLst>
              <a:ext uri="{FF2B5EF4-FFF2-40B4-BE49-F238E27FC236}">
                <a16:creationId xmlns:a16="http://schemas.microsoft.com/office/drawing/2014/main" id="{9226519F-8D34-4689-8E4C-7A0F086E06B4}"/>
              </a:ext>
            </a:extLst>
          </p:cNvPr>
          <p:cNvSpPr>
            <a:spLocks noGrp="1"/>
          </p:cNvSpPr>
          <p:nvPr>
            <p:ph type="sldNum" sz="quarter" idx="12"/>
          </p:nvPr>
        </p:nvSpPr>
        <p:spPr/>
        <p:txBody>
          <a:bodyPr/>
          <a:lstStyle/>
          <a:p>
            <a:fld id="{E8F9733E-36BC-9B46-A948-AE8FD72582D2}" type="slidenum">
              <a:rPr lang="en-AT" smtClean="0"/>
              <a:t>‹#›</a:t>
            </a:fld>
            <a:endParaRPr lang="en-AT"/>
          </a:p>
        </p:txBody>
      </p:sp>
    </p:spTree>
    <p:extLst>
      <p:ext uri="{BB962C8B-B14F-4D97-AF65-F5344CB8AC3E}">
        <p14:creationId xmlns:p14="http://schemas.microsoft.com/office/powerpoint/2010/main" val="342933044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652A69C-8807-48AE-83A5-1CAFECD2C939}"/>
              </a:ext>
            </a:extLst>
          </p:cNvPr>
          <p:cNvSpPr>
            <a:spLocks noGrp="1"/>
          </p:cNvSpPr>
          <p:nvPr>
            <p:ph type="dt" sz="half" idx="10"/>
          </p:nvPr>
        </p:nvSpPr>
        <p:spPr/>
        <p:txBody>
          <a:bodyPr/>
          <a:lstStyle/>
          <a:p>
            <a:fld id="{560AFD23-3D28-1243-AF6C-0058683BB228}" type="datetimeFigureOut">
              <a:rPr lang="en-AT" smtClean="0"/>
              <a:t>10/10/2024</a:t>
            </a:fld>
            <a:endParaRPr lang="en-AT"/>
          </a:p>
        </p:txBody>
      </p:sp>
      <p:sp>
        <p:nvSpPr>
          <p:cNvPr id="3" name="Footer Placeholder 2">
            <a:extLst>
              <a:ext uri="{FF2B5EF4-FFF2-40B4-BE49-F238E27FC236}">
                <a16:creationId xmlns:a16="http://schemas.microsoft.com/office/drawing/2014/main" id="{0F1A55EA-10C6-4774-89EA-D727780BA3E8}"/>
              </a:ext>
            </a:extLst>
          </p:cNvPr>
          <p:cNvSpPr>
            <a:spLocks noGrp="1"/>
          </p:cNvSpPr>
          <p:nvPr>
            <p:ph type="ftr" sz="quarter" idx="11"/>
          </p:nvPr>
        </p:nvSpPr>
        <p:spPr/>
        <p:txBody>
          <a:bodyPr/>
          <a:lstStyle/>
          <a:p>
            <a:endParaRPr lang="en-AT"/>
          </a:p>
        </p:txBody>
      </p:sp>
      <p:sp>
        <p:nvSpPr>
          <p:cNvPr id="4" name="Slide Number Placeholder 3">
            <a:extLst>
              <a:ext uri="{FF2B5EF4-FFF2-40B4-BE49-F238E27FC236}">
                <a16:creationId xmlns:a16="http://schemas.microsoft.com/office/drawing/2014/main" id="{18995AF4-E5A4-46E3-88A1-F6402260B178}"/>
              </a:ext>
            </a:extLst>
          </p:cNvPr>
          <p:cNvSpPr>
            <a:spLocks noGrp="1"/>
          </p:cNvSpPr>
          <p:nvPr>
            <p:ph type="sldNum" sz="quarter" idx="12"/>
          </p:nvPr>
        </p:nvSpPr>
        <p:spPr/>
        <p:txBody>
          <a:bodyPr/>
          <a:lstStyle/>
          <a:p>
            <a:fld id="{E8F9733E-36BC-9B46-A948-AE8FD72582D2}" type="slidenum">
              <a:rPr lang="en-AT" smtClean="0"/>
              <a:t>‹#›</a:t>
            </a:fld>
            <a:endParaRPr lang="en-AT"/>
          </a:p>
        </p:txBody>
      </p:sp>
    </p:spTree>
    <p:extLst>
      <p:ext uri="{BB962C8B-B14F-4D97-AF65-F5344CB8AC3E}">
        <p14:creationId xmlns:p14="http://schemas.microsoft.com/office/powerpoint/2010/main" val="38364893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98EE2-DBA9-BB36-846D-B356EE115F62}"/>
              </a:ext>
            </a:extLst>
          </p:cNvPr>
          <p:cNvSpPr>
            <a:spLocks noGrp="1"/>
          </p:cNvSpPr>
          <p:nvPr>
            <p:ph type="title"/>
          </p:nvPr>
        </p:nvSpPr>
        <p:spPr/>
        <p:txBody>
          <a:bodyPr/>
          <a:lstStyle/>
          <a:p>
            <a:r>
              <a:rPr lang="en-GB"/>
              <a:t>Click to edit Master title style</a:t>
            </a:r>
            <a:endParaRPr lang="en-AT"/>
          </a:p>
        </p:txBody>
      </p:sp>
      <p:sp>
        <p:nvSpPr>
          <p:cNvPr id="3" name="Content Placeholder 2">
            <a:extLst>
              <a:ext uri="{FF2B5EF4-FFF2-40B4-BE49-F238E27FC236}">
                <a16:creationId xmlns:a16="http://schemas.microsoft.com/office/drawing/2014/main" id="{AAAE4D5A-6E87-3273-492D-465C4D8D1A9F}"/>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T"/>
          </a:p>
        </p:txBody>
      </p:sp>
      <p:sp>
        <p:nvSpPr>
          <p:cNvPr id="7" name="Date Placeholder 6">
            <a:extLst>
              <a:ext uri="{FF2B5EF4-FFF2-40B4-BE49-F238E27FC236}">
                <a16:creationId xmlns:a16="http://schemas.microsoft.com/office/drawing/2014/main" id="{6E6B4E11-C4DB-F921-78A6-8F4500F52D3D}"/>
              </a:ext>
            </a:extLst>
          </p:cNvPr>
          <p:cNvSpPr>
            <a:spLocks noGrp="1"/>
          </p:cNvSpPr>
          <p:nvPr>
            <p:ph type="dt" sz="half" idx="10"/>
          </p:nvPr>
        </p:nvSpPr>
        <p:spPr/>
        <p:txBody>
          <a:bodyPr/>
          <a:lstStyle/>
          <a:p>
            <a:fld id="{92526EC2-2E97-4DC7-A211-1ECC32BF74D6}" type="datetime1">
              <a:rPr lang="LID4096" smtClean="0"/>
              <a:t>10/10/2024</a:t>
            </a:fld>
            <a:endParaRPr lang="en-AT" dirty="0"/>
          </a:p>
        </p:txBody>
      </p:sp>
      <p:sp>
        <p:nvSpPr>
          <p:cNvPr id="8" name="Footer Placeholder 7">
            <a:extLst>
              <a:ext uri="{FF2B5EF4-FFF2-40B4-BE49-F238E27FC236}">
                <a16:creationId xmlns:a16="http://schemas.microsoft.com/office/drawing/2014/main" id="{3594200D-8D8B-31FB-B18E-F55BEE18B06E}"/>
              </a:ext>
            </a:extLst>
          </p:cNvPr>
          <p:cNvSpPr>
            <a:spLocks noGrp="1"/>
          </p:cNvSpPr>
          <p:nvPr>
            <p:ph type="ftr" sz="quarter" idx="11"/>
          </p:nvPr>
        </p:nvSpPr>
        <p:spPr/>
        <p:txBody>
          <a:bodyPr/>
          <a:lstStyle/>
          <a:p>
            <a:endParaRPr lang="en-AT" dirty="0"/>
          </a:p>
        </p:txBody>
      </p:sp>
      <p:sp>
        <p:nvSpPr>
          <p:cNvPr id="9" name="Slide Number Placeholder 8">
            <a:extLst>
              <a:ext uri="{FF2B5EF4-FFF2-40B4-BE49-F238E27FC236}">
                <a16:creationId xmlns:a16="http://schemas.microsoft.com/office/drawing/2014/main" id="{38E222AD-EEC9-FB95-C71A-9B7E5EC04D49}"/>
              </a:ext>
            </a:extLst>
          </p:cNvPr>
          <p:cNvSpPr>
            <a:spLocks noGrp="1"/>
          </p:cNvSpPr>
          <p:nvPr>
            <p:ph type="sldNum" sz="quarter" idx="12"/>
          </p:nvPr>
        </p:nvSpPr>
        <p:spPr/>
        <p:txBody>
          <a:bodyPr/>
          <a:lstStyle/>
          <a:p>
            <a:fld id="{91C283B5-2C9F-F847-A776-96E733D2A747}" type="slidenum">
              <a:rPr lang="en-AT" smtClean="0"/>
              <a:pPr/>
              <a:t>‹#›</a:t>
            </a:fld>
            <a:endParaRPr lang="en-AT" dirty="0"/>
          </a:p>
        </p:txBody>
      </p:sp>
      <p:sp>
        <p:nvSpPr>
          <p:cNvPr id="4" name="TextBox 3">
            <a:extLst>
              <a:ext uri="{FF2B5EF4-FFF2-40B4-BE49-F238E27FC236}">
                <a16:creationId xmlns:a16="http://schemas.microsoft.com/office/drawing/2014/main" id="{4335215E-19D1-B9ED-CC31-5C2CB11547B6}"/>
              </a:ext>
            </a:extLst>
          </p:cNvPr>
          <p:cNvSpPr txBox="1"/>
          <p:nvPr userDrawn="1"/>
        </p:nvSpPr>
        <p:spPr>
          <a:xfrm>
            <a:off x="838200" y="6356350"/>
            <a:ext cx="10515600" cy="369332"/>
          </a:xfrm>
          <a:prstGeom prst="rect">
            <a:avLst/>
          </a:prstGeom>
          <a:noFill/>
        </p:spPr>
        <p:txBody>
          <a:bodyPr wrap="square" rtlCol="0">
            <a:spAutoFit/>
          </a:bodyPr>
          <a:lstStyle/>
          <a:p>
            <a:pPr algn="l"/>
            <a:endParaRPr lang="en-AT" dirty="0">
              <a:latin typeface="Arial Nova Light" panose="020B0304020202020204" pitchFamily="34" charset="0"/>
            </a:endParaRPr>
          </a:p>
        </p:txBody>
      </p:sp>
    </p:spTree>
    <p:extLst>
      <p:ext uri="{BB962C8B-B14F-4D97-AF65-F5344CB8AC3E}">
        <p14:creationId xmlns:p14="http://schemas.microsoft.com/office/powerpoint/2010/main" val="245195684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1DC69C-AC69-4865-AE20-F13B965D55F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DBC8369-BAF9-4050-BCDC-BF32F5B834F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8A8CEFD-CDF0-4105-9816-C24D1874565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FBDBC4B-17B3-4EE8-B124-0ADDCEE7B975}"/>
              </a:ext>
            </a:extLst>
          </p:cNvPr>
          <p:cNvSpPr>
            <a:spLocks noGrp="1"/>
          </p:cNvSpPr>
          <p:nvPr>
            <p:ph type="dt" sz="half" idx="10"/>
          </p:nvPr>
        </p:nvSpPr>
        <p:spPr/>
        <p:txBody>
          <a:bodyPr/>
          <a:lstStyle/>
          <a:p>
            <a:fld id="{560AFD23-3D28-1243-AF6C-0058683BB228}" type="datetimeFigureOut">
              <a:rPr lang="en-AT" smtClean="0"/>
              <a:t>10/10/2024</a:t>
            </a:fld>
            <a:endParaRPr lang="en-AT"/>
          </a:p>
        </p:txBody>
      </p:sp>
      <p:sp>
        <p:nvSpPr>
          <p:cNvPr id="6" name="Footer Placeholder 5">
            <a:extLst>
              <a:ext uri="{FF2B5EF4-FFF2-40B4-BE49-F238E27FC236}">
                <a16:creationId xmlns:a16="http://schemas.microsoft.com/office/drawing/2014/main" id="{D1964148-3D01-41EC-A464-934CC3490F98}"/>
              </a:ext>
            </a:extLst>
          </p:cNvPr>
          <p:cNvSpPr>
            <a:spLocks noGrp="1"/>
          </p:cNvSpPr>
          <p:nvPr>
            <p:ph type="ftr" sz="quarter" idx="11"/>
          </p:nvPr>
        </p:nvSpPr>
        <p:spPr/>
        <p:txBody>
          <a:bodyPr/>
          <a:lstStyle/>
          <a:p>
            <a:endParaRPr lang="en-AT"/>
          </a:p>
        </p:txBody>
      </p:sp>
      <p:sp>
        <p:nvSpPr>
          <p:cNvPr id="7" name="Slide Number Placeholder 6">
            <a:extLst>
              <a:ext uri="{FF2B5EF4-FFF2-40B4-BE49-F238E27FC236}">
                <a16:creationId xmlns:a16="http://schemas.microsoft.com/office/drawing/2014/main" id="{40F9FD8F-2501-4CF4-B184-749950D34087}"/>
              </a:ext>
            </a:extLst>
          </p:cNvPr>
          <p:cNvSpPr>
            <a:spLocks noGrp="1"/>
          </p:cNvSpPr>
          <p:nvPr>
            <p:ph type="sldNum" sz="quarter" idx="12"/>
          </p:nvPr>
        </p:nvSpPr>
        <p:spPr/>
        <p:txBody>
          <a:bodyPr/>
          <a:lstStyle/>
          <a:p>
            <a:fld id="{E8F9733E-36BC-9B46-A948-AE8FD72582D2}" type="slidenum">
              <a:rPr lang="en-AT" smtClean="0"/>
              <a:t>‹#›</a:t>
            </a:fld>
            <a:endParaRPr lang="en-AT"/>
          </a:p>
        </p:txBody>
      </p:sp>
    </p:spTree>
    <p:extLst>
      <p:ext uri="{BB962C8B-B14F-4D97-AF65-F5344CB8AC3E}">
        <p14:creationId xmlns:p14="http://schemas.microsoft.com/office/powerpoint/2010/main" val="399977879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626AC-B7DB-4495-A31D-139930A9C7D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EAC8E49-5B57-4570-91F3-94F1656F2C4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FF9E0CD1-83C4-4EAD-BDFC-BE6B6FE368F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0BEEA48-E9EB-4657-A4FD-1F72195A2F78}"/>
              </a:ext>
            </a:extLst>
          </p:cNvPr>
          <p:cNvSpPr>
            <a:spLocks noGrp="1"/>
          </p:cNvSpPr>
          <p:nvPr>
            <p:ph type="dt" sz="half" idx="10"/>
          </p:nvPr>
        </p:nvSpPr>
        <p:spPr/>
        <p:txBody>
          <a:bodyPr/>
          <a:lstStyle/>
          <a:p>
            <a:fld id="{560AFD23-3D28-1243-AF6C-0058683BB228}" type="datetimeFigureOut">
              <a:rPr lang="en-AT" smtClean="0"/>
              <a:t>10/10/2024</a:t>
            </a:fld>
            <a:endParaRPr lang="en-AT"/>
          </a:p>
        </p:txBody>
      </p:sp>
      <p:sp>
        <p:nvSpPr>
          <p:cNvPr id="6" name="Footer Placeholder 5">
            <a:extLst>
              <a:ext uri="{FF2B5EF4-FFF2-40B4-BE49-F238E27FC236}">
                <a16:creationId xmlns:a16="http://schemas.microsoft.com/office/drawing/2014/main" id="{67B37040-B371-4CE0-8746-21F51AE4DFFF}"/>
              </a:ext>
            </a:extLst>
          </p:cNvPr>
          <p:cNvSpPr>
            <a:spLocks noGrp="1"/>
          </p:cNvSpPr>
          <p:nvPr>
            <p:ph type="ftr" sz="quarter" idx="11"/>
          </p:nvPr>
        </p:nvSpPr>
        <p:spPr/>
        <p:txBody>
          <a:bodyPr/>
          <a:lstStyle/>
          <a:p>
            <a:endParaRPr lang="en-AT"/>
          </a:p>
        </p:txBody>
      </p:sp>
      <p:sp>
        <p:nvSpPr>
          <p:cNvPr id="7" name="Slide Number Placeholder 6">
            <a:extLst>
              <a:ext uri="{FF2B5EF4-FFF2-40B4-BE49-F238E27FC236}">
                <a16:creationId xmlns:a16="http://schemas.microsoft.com/office/drawing/2014/main" id="{4EF82D48-C973-43FE-92B6-DDE8675BF0C0}"/>
              </a:ext>
            </a:extLst>
          </p:cNvPr>
          <p:cNvSpPr>
            <a:spLocks noGrp="1"/>
          </p:cNvSpPr>
          <p:nvPr>
            <p:ph type="sldNum" sz="quarter" idx="12"/>
          </p:nvPr>
        </p:nvSpPr>
        <p:spPr/>
        <p:txBody>
          <a:bodyPr/>
          <a:lstStyle/>
          <a:p>
            <a:fld id="{E8F9733E-36BC-9B46-A948-AE8FD72582D2}" type="slidenum">
              <a:rPr lang="en-AT" smtClean="0"/>
              <a:t>‹#›</a:t>
            </a:fld>
            <a:endParaRPr lang="en-AT"/>
          </a:p>
        </p:txBody>
      </p:sp>
    </p:spTree>
    <p:extLst>
      <p:ext uri="{BB962C8B-B14F-4D97-AF65-F5344CB8AC3E}">
        <p14:creationId xmlns:p14="http://schemas.microsoft.com/office/powerpoint/2010/main" val="106798805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395708-1A13-4032-8A15-FBDA9593656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84F0862-DAF0-431B-A557-B6718F32A66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3A117BD-152E-49C6-8EB1-CD28C700ACE1}"/>
              </a:ext>
            </a:extLst>
          </p:cNvPr>
          <p:cNvSpPr>
            <a:spLocks noGrp="1"/>
          </p:cNvSpPr>
          <p:nvPr>
            <p:ph type="dt" sz="half" idx="10"/>
          </p:nvPr>
        </p:nvSpPr>
        <p:spPr/>
        <p:txBody>
          <a:bodyPr/>
          <a:lstStyle/>
          <a:p>
            <a:fld id="{560AFD23-3D28-1243-AF6C-0058683BB228}" type="datetimeFigureOut">
              <a:rPr lang="en-AT" smtClean="0"/>
              <a:t>10/10/2024</a:t>
            </a:fld>
            <a:endParaRPr lang="en-AT"/>
          </a:p>
        </p:txBody>
      </p:sp>
      <p:sp>
        <p:nvSpPr>
          <p:cNvPr id="5" name="Footer Placeholder 4">
            <a:extLst>
              <a:ext uri="{FF2B5EF4-FFF2-40B4-BE49-F238E27FC236}">
                <a16:creationId xmlns:a16="http://schemas.microsoft.com/office/drawing/2014/main" id="{8008B229-590B-43CB-B868-AFFD5B00A33D}"/>
              </a:ext>
            </a:extLst>
          </p:cNvPr>
          <p:cNvSpPr>
            <a:spLocks noGrp="1"/>
          </p:cNvSpPr>
          <p:nvPr>
            <p:ph type="ftr" sz="quarter" idx="11"/>
          </p:nvPr>
        </p:nvSpPr>
        <p:spPr/>
        <p:txBody>
          <a:bodyPr/>
          <a:lstStyle/>
          <a:p>
            <a:endParaRPr lang="en-AT"/>
          </a:p>
        </p:txBody>
      </p:sp>
      <p:sp>
        <p:nvSpPr>
          <p:cNvPr id="6" name="Slide Number Placeholder 5">
            <a:extLst>
              <a:ext uri="{FF2B5EF4-FFF2-40B4-BE49-F238E27FC236}">
                <a16:creationId xmlns:a16="http://schemas.microsoft.com/office/drawing/2014/main" id="{7B22802E-8201-4A4B-8FDB-6E83DF9E58F2}"/>
              </a:ext>
            </a:extLst>
          </p:cNvPr>
          <p:cNvSpPr>
            <a:spLocks noGrp="1"/>
          </p:cNvSpPr>
          <p:nvPr>
            <p:ph type="sldNum" sz="quarter" idx="12"/>
          </p:nvPr>
        </p:nvSpPr>
        <p:spPr/>
        <p:txBody>
          <a:bodyPr/>
          <a:lstStyle/>
          <a:p>
            <a:fld id="{E8F9733E-36BC-9B46-A948-AE8FD72582D2}" type="slidenum">
              <a:rPr lang="en-AT" smtClean="0"/>
              <a:t>‹#›</a:t>
            </a:fld>
            <a:endParaRPr lang="en-AT"/>
          </a:p>
        </p:txBody>
      </p:sp>
    </p:spTree>
    <p:extLst>
      <p:ext uri="{BB962C8B-B14F-4D97-AF65-F5344CB8AC3E}">
        <p14:creationId xmlns:p14="http://schemas.microsoft.com/office/powerpoint/2010/main" val="50734176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22D413A-15A1-4588-B3A8-8EDFBAA56D3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076A518-BF28-459F-8F49-13557240CA2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FCB2931-3FAC-4720-8879-14C25D99679C}"/>
              </a:ext>
            </a:extLst>
          </p:cNvPr>
          <p:cNvSpPr>
            <a:spLocks noGrp="1"/>
          </p:cNvSpPr>
          <p:nvPr>
            <p:ph type="dt" sz="half" idx="10"/>
          </p:nvPr>
        </p:nvSpPr>
        <p:spPr/>
        <p:txBody>
          <a:bodyPr/>
          <a:lstStyle/>
          <a:p>
            <a:fld id="{560AFD23-3D28-1243-AF6C-0058683BB228}" type="datetimeFigureOut">
              <a:rPr lang="en-AT" smtClean="0"/>
              <a:t>10/10/2024</a:t>
            </a:fld>
            <a:endParaRPr lang="en-AT"/>
          </a:p>
        </p:txBody>
      </p:sp>
      <p:sp>
        <p:nvSpPr>
          <p:cNvPr id="5" name="Footer Placeholder 4">
            <a:extLst>
              <a:ext uri="{FF2B5EF4-FFF2-40B4-BE49-F238E27FC236}">
                <a16:creationId xmlns:a16="http://schemas.microsoft.com/office/drawing/2014/main" id="{90E23E3B-6331-4538-B8BA-151548FD1D42}"/>
              </a:ext>
            </a:extLst>
          </p:cNvPr>
          <p:cNvSpPr>
            <a:spLocks noGrp="1"/>
          </p:cNvSpPr>
          <p:nvPr>
            <p:ph type="ftr" sz="quarter" idx="11"/>
          </p:nvPr>
        </p:nvSpPr>
        <p:spPr/>
        <p:txBody>
          <a:bodyPr/>
          <a:lstStyle/>
          <a:p>
            <a:endParaRPr lang="en-AT"/>
          </a:p>
        </p:txBody>
      </p:sp>
      <p:sp>
        <p:nvSpPr>
          <p:cNvPr id="6" name="Slide Number Placeholder 5">
            <a:extLst>
              <a:ext uri="{FF2B5EF4-FFF2-40B4-BE49-F238E27FC236}">
                <a16:creationId xmlns:a16="http://schemas.microsoft.com/office/drawing/2014/main" id="{3E8E7905-D05A-4416-9D60-12C81BF500B5}"/>
              </a:ext>
            </a:extLst>
          </p:cNvPr>
          <p:cNvSpPr>
            <a:spLocks noGrp="1"/>
          </p:cNvSpPr>
          <p:nvPr>
            <p:ph type="sldNum" sz="quarter" idx="12"/>
          </p:nvPr>
        </p:nvSpPr>
        <p:spPr/>
        <p:txBody>
          <a:bodyPr/>
          <a:lstStyle/>
          <a:p>
            <a:fld id="{E8F9733E-36BC-9B46-A948-AE8FD72582D2}" type="slidenum">
              <a:rPr lang="en-AT" smtClean="0"/>
              <a:t>‹#›</a:t>
            </a:fld>
            <a:endParaRPr lang="en-AT"/>
          </a:p>
        </p:txBody>
      </p:sp>
    </p:spTree>
    <p:extLst>
      <p:ext uri="{BB962C8B-B14F-4D97-AF65-F5344CB8AC3E}">
        <p14:creationId xmlns:p14="http://schemas.microsoft.com/office/powerpoint/2010/main" val="34019870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6FA11-DA21-CA4E-EE7A-652393EB726A}"/>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AT"/>
          </a:p>
        </p:txBody>
      </p:sp>
      <p:sp>
        <p:nvSpPr>
          <p:cNvPr id="3" name="Text Placeholder 2">
            <a:extLst>
              <a:ext uri="{FF2B5EF4-FFF2-40B4-BE49-F238E27FC236}">
                <a16:creationId xmlns:a16="http://schemas.microsoft.com/office/drawing/2014/main" id="{3D1F1232-7C87-FCC4-0FAC-096738AF346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AD886782-0B21-3CC4-A32E-E59712252DCB}"/>
              </a:ext>
            </a:extLst>
          </p:cNvPr>
          <p:cNvSpPr>
            <a:spLocks noGrp="1"/>
          </p:cNvSpPr>
          <p:nvPr>
            <p:ph type="dt" sz="half" idx="10"/>
          </p:nvPr>
        </p:nvSpPr>
        <p:spPr/>
        <p:txBody>
          <a:bodyPr/>
          <a:lstStyle/>
          <a:p>
            <a:fld id="{F2DB1E8E-FF2F-437E-9D27-5607B0C0B27B}" type="datetime1">
              <a:rPr lang="LID4096" smtClean="0"/>
              <a:t>10/10/2024</a:t>
            </a:fld>
            <a:endParaRPr lang="en-AT"/>
          </a:p>
        </p:txBody>
      </p:sp>
      <p:sp>
        <p:nvSpPr>
          <p:cNvPr id="5" name="Footer Placeholder 4">
            <a:extLst>
              <a:ext uri="{FF2B5EF4-FFF2-40B4-BE49-F238E27FC236}">
                <a16:creationId xmlns:a16="http://schemas.microsoft.com/office/drawing/2014/main" id="{8F6C912B-4CF8-85FE-F9F9-30F0B97CD0A1}"/>
              </a:ext>
            </a:extLst>
          </p:cNvPr>
          <p:cNvSpPr>
            <a:spLocks noGrp="1"/>
          </p:cNvSpPr>
          <p:nvPr>
            <p:ph type="ftr" sz="quarter" idx="11"/>
          </p:nvPr>
        </p:nvSpPr>
        <p:spPr/>
        <p:txBody>
          <a:bodyPr/>
          <a:lstStyle/>
          <a:p>
            <a:endParaRPr lang="en-AT"/>
          </a:p>
        </p:txBody>
      </p:sp>
      <p:sp>
        <p:nvSpPr>
          <p:cNvPr id="6" name="Slide Number Placeholder 5">
            <a:extLst>
              <a:ext uri="{FF2B5EF4-FFF2-40B4-BE49-F238E27FC236}">
                <a16:creationId xmlns:a16="http://schemas.microsoft.com/office/drawing/2014/main" id="{278341F9-CAF4-7AED-BD16-9CB1201C074D}"/>
              </a:ext>
            </a:extLst>
          </p:cNvPr>
          <p:cNvSpPr>
            <a:spLocks noGrp="1"/>
          </p:cNvSpPr>
          <p:nvPr>
            <p:ph type="sldNum" sz="quarter" idx="12"/>
          </p:nvPr>
        </p:nvSpPr>
        <p:spPr/>
        <p:txBody>
          <a:bodyPr/>
          <a:lstStyle/>
          <a:p>
            <a:fld id="{91C283B5-2C9F-F847-A776-96E733D2A747}" type="slidenum">
              <a:rPr lang="en-AT" smtClean="0"/>
              <a:t>‹#›</a:t>
            </a:fld>
            <a:endParaRPr lang="en-AT"/>
          </a:p>
        </p:txBody>
      </p:sp>
    </p:spTree>
    <p:extLst>
      <p:ext uri="{BB962C8B-B14F-4D97-AF65-F5344CB8AC3E}">
        <p14:creationId xmlns:p14="http://schemas.microsoft.com/office/powerpoint/2010/main" val="33397430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62D002-841E-7FBE-584C-9E7C5E00B487}"/>
              </a:ext>
            </a:extLst>
          </p:cNvPr>
          <p:cNvSpPr>
            <a:spLocks noGrp="1"/>
          </p:cNvSpPr>
          <p:nvPr>
            <p:ph type="title"/>
          </p:nvPr>
        </p:nvSpPr>
        <p:spPr/>
        <p:txBody>
          <a:bodyPr/>
          <a:lstStyle/>
          <a:p>
            <a:r>
              <a:rPr lang="en-GB"/>
              <a:t>Click to edit Master title style</a:t>
            </a:r>
            <a:endParaRPr lang="en-AT"/>
          </a:p>
        </p:txBody>
      </p:sp>
      <p:sp>
        <p:nvSpPr>
          <p:cNvPr id="3" name="Content Placeholder 2">
            <a:extLst>
              <a:ext uri="{FF2B5EF4-FFF2-40B4-BE49-F238E27FC236}">
                <a16:creationId xmlns:a16="http://schemas.microsoft.com/office/drawing/2014/main" id="{829E1B81-4875-7E67-5D37-2806C83C4EC0}"/>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T"/>
          </a:p>
        </p:txBody>
      </p:sp>
      <p:sp>
        <p:nvSpPr>
          <p:cNvPr id="4" name="Content Placeholder 3">
            <a:extLst>
              <a:ext uri="{FF2B5EF4-FFF2-40B4-BE49-F238E27FC236}">
                <a16:creationId xmlns:a16="http://schemas.microsoft.com/office/drawing/2014/main" id="{0E2C4899-1D7D-F1F7-B487-26F0E821589D}"/>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T"/>
          </a:p>
        </p:txBody>
      </p:sp>
      <p:sp>
        <p:nvSpPr>
          <p:cNvPr id="5" name="Date Placeholder 4">
            <a:extLst>
              <a:ext uri="{FF2B5EF4-FFF2-40B4-BE49-F238E27FC236}">
                <a16:creationId xmlns:a16="http://schemas.microsoft.com/office/drawing/2014/main" id="{EC704379-7E8B-0D8A-AA31-BD1E146EFB40}"/>
              </a:ext>
            </a:extLst>
          </p:cNvPr>
          <p:cNvSpPr>
            <a:spLocks noGrp="1"/>
          </p:cNvSpPr>
          <p:nvPr>
            <p:ph type="dt" sz="half" idx="10"/>
          </p:nvPr>
        </p:nvSpPr>
        <p:spPr/>
        <p:txBody>
          <a:bodyPr/>
          <a:lstStyle/>
          <a:p>
            <a:fld id="{D1704328-38A6-4189-A7C2-9039B28BC4A7}" type="datetime1">
              <a:rPr lang="LID4096" smtClean="0"/>
              <a:t>10/10/2024</a:t>
            </a:fld>
            <a:endParaRPr lang="en-AT"/>
          </a:p>
        </p:txBody>
      </p:sp>
      <p:sp>
        <p:nvSpPr>
          <p:cNvPr id="6" name="Footer Placeholder 5">
            <a:extLst>
              <a:ext uri="{FF2B5EF4-FFF2-40B4-BE49-F238E27FC236}">
                <a16:creationId xmlns:a16="http://schemas.microsoft.com/office/drawing/2014/main" id="{B9BA248F-04D7-FCCD-20C8-462C0FD12D71}"/>
              </a:ext>
            </a:extLst>
          </p:cNvPr>
          <p:cNvSpPr>
            <a:spLocks noGrp="1"/>
          </p:cNvSpPr>
          <p:nvPr>
            <p:ph type="ftr" sz="quarter" idx="11"/>
          </p:nvPr>
        </p:nvSpPr>
        <p:spPr/>
        <p:txBody>
          <a:bodyPr/>
          <a:lstStyle/>
          <a:p>
            <a:endParaRPr lang="en-AT"/>
          </a:p>
        </p:txBody>
      </p:sp>
      <p:sp>
        <p:nvSpPr>
          <p:cNvPr id="7" name="Slide Number Placeholder 6">
            <a:extLst>
              <a:ext uri="{FF2B5EF4-FFF2-40B4-BE49-F238E27FC236}">
                <a16:creationId xmlns:a16="http://schemas.microsoft.com/office/drawing/2014/main" id="{56B3F15F-D2F2-5CC3-64B6-01234000BBD8}"/>
              </a:ext>
            </a:extLst>
          </p:cNvPr>
          <p:cNvSpPr>
            <a:spLocks noGrp="1"/>
          </p:cNvSpPr>
          <p:nvPr>
            <p:ph type="sldNum" sz="quarter" idx="12"/>
          </p:nvPr>
        </p:nvSpPr>
        <p:spPr/>
        <p:txBody>
          <a:bodyPr/>
          <a:lstStyle/>
          <a:p>
            <a:fld id="{91C283B5-2C9F-F847-A776-96E733D2A747}" type="slidenum">
              <a:rPr lang="en-AT" smtClean="0"/>
              <a:t>‹#›</a:t>
            </a:fld>
            <a:endParaRPr lang="en-AT"/>
          </a:p>
        </p:txBody>
      </p:sp>
      <p:sp>
        <p:nvSpPr>
          <p:cNvPr id="9" name="TextBox 8">
            <a:extLst>
              <a:ext uri="{FF2B5EF4-FFF2-40B4-BE49-F238E27FC236}">
                <a16:creationId xmlns:a16="http://schemas.microsoft.com/office/drawing/2014/main" id="{B6DD8C57-61FB-5DFD-F3A8-F08E9831A92A}"/>
              </a:ext>
            </a:extLst>
          </p:cNvPr>
          <p:cNvSpPr txBox="1"/>
          <p:nvPr userDrawn="1"/>
        </p:nvSpPr>
        <p:spPr>
          <a:xfrm>
            <a:off x="838200" y="6356350"/>
            <a:ext cx="10515600" cy="369332"/>
          </a:xfrm>
          <a:prstGeom prst="rect">
            <a:avLst/>
          </a:prstGeom>
          <a:noFill/>
        </p:spPr>
        <p:txBody>
          <a:bodyPr wrap="square" rtlCol="0">
            <a:spAutoFit/>
          </a:bodyPr>
          <a:lstStyle/>
          <a:p>
            <a:pPr algn="l"/>
            <a:endParaRPr lang="en-AT" dirty="0">
              <a:latin typeface="Arial Nova Light" panose="020B0304020202020204" pitchFamily="34" charset="0"/>
            </a:endParaRPr>
          </a:p>
        </p:txBody>
      </p:sp>
    </p:spTree>
    <p:extLst>
      <p:ext uri="{BB962C8B-B14F-4D97-AF65-F5344CB8AC3E}">
        <p14:creationId xmlns:p14="http://schemas.microsoft.com/office/powerpoint/2010/main" val="97451956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630606-5134-6A58-20B6-C93D4163B4E2}"/>
              </a:ext>
            </a:extLst>
          </p:cNvPr>
          <p:cNvSpPr>
            <a:spLocks noGrp="1"/>
          </p:cNvSpPr>
          <p:nvPr>
            <p:ph type="title"/>
          </p:nvPr>
        </p:nvSpPr>
        <p:spPr>
          <a:xfrm>
            <a:off x="839788" y="365125"/>
            <a:ext cx="10515600" cy="1325563"/>
          </a:xfrm>
        </p:spPr>
        <p:txBody>
          <a:bodyPr/>
          <a:lstStyle/>
          <a:p>
            <a:r>
              <a:rPr lang="en-GB"/>
              <a:t>Click to edit Master title style</a:t>
            </a:r>
            <a:endParaRPr lang="en-AT"/>
          </a:p>
        </p:txBody>
      </p:sp>
      <p:sp>
        <p:nvSpPr>
          <p:cNvPr id="3" name="Text Placeholder 2">
            <a:extLst>
              <a:ext uri="{FF2B5EF4-FFF2-40B4-BE49-F238E27FC236}">
                <a16:creationId xmlns:a16="http://schemas.microsoft.com/office/drawing/2014/main" id="{8D40C1EC-6081-9899-E052-4938AD2647B9}"/>
              </a:ext>
            </a:extLst>
          </p:cNvPr>
          <p:cNvSpPr>
            <a:spLocks noGrp="1"/>
          </p:cNvSpPr>
          <p:nvPr>
            <p:ph type="body" idx="1"/>
          </p:nvPr>
        </p:nvSpPr>
        <p:spPr>
          <a:xfrm>
            <a:off x="839788" y="1681163"/>
            <a:ext cx="5157787" cy="823912"/>
          </a:xfrm>
        </p:spPr>
        <p:txBody>
          <a:bodyPr anchor="ct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Click to edit Master text styles</a:t>
            </a:r>
          </a:p>
        </p:txBody>
      </p:sp>
      <p:sp>
        <p:nvSpPr>
          <p:cNvPr id="4" name="Content Placeholder 3">
            <a:extLst>
              <a:ext uri="{FF2B5EF4-FFF2-40B4-BE49-F238E27FC236}">
                <a16:creationId xmlns:a16="http://schemas.microsoft.com/office/drawing/2014/main" id="{3FB2D164-54FC-B008-C318-56FC682175D2}"/>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T"/>
          </a:p>
        </p:txBody>
      </p:sp>
      <p:sp>
        <p:nvSpPr>
          <p:cNvPr id="5" name="Text Placeholder 4">
            <a:extLst>
              <a:ext uri="{FF2B5EF4-FFF2-40B4-BE49-F238E27FC236}">
                <a16:creationId xmlns:a16="http://schemas.microsoft.com/office/drawing/2014/main" id="{93B6630C-91D9-7DD3-E255-5075C40777B2}"/>
              </a:ext>
            </a:extLst>
          </p:cNvPr>
          <p:cNvSpPr>
            <a:spLocks noGrp="1"/>
          </p:cNvSpPr>
          <p:nvPr>
            <p:ph type="body" sz="quarter" idx="3"/>
          </p:nvPr>
        </p:nvSpPr>
        <p:spPr>
          <a:xfrm>
            <a:off x="6172200" y="1681163"/>
            <a:ext cx="5183188" cy="823912"/>
          </a:xfrm>
        </p:spPr>
        <p:txBody>
          <a:bodyPr anchor="ct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dirty="0"/>
              <a:t>Click to edit Master text styles</a:t>
            </a:r>
          </a:p>
        </p:txBody>
      </p:sp>
      <p:sp>
        <p:nvSpPr>
          <p:cNvPr id="6" name="Content Placeholder 5">
            <a:extLst>
              <a:ext uri="{FF2B5EF4-FFF2-40B4-BE49-F238E27FC236}">
                <a16:creationId xmlns:a16="http://schemas.microsoft.com/office/drawing/2014/main" id="{80AAEAB3-75F0-5E50-CBD7-E21BAFE89B75}"/>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T"/>
          </a:p>
        </p:txBody>
      </p:sp>
      <p:sp>
        <p:nvSpPr>
          <p:cNvPr id="7" name="Date Placeholder 6">
            <a:extLst>
              <a:ext uri="{FF2B5EF4-FFF2-40B4-BE49-F238E27FC236}">
                <a16:creationId xmlns:a16="http://schemas.microsoft.com/office/drawing/2014/main" id="{28F85AF2-C30C-1C70-B917-8D843820B2FC}"/>
              </a:ext>
            </a:extLst>
          </p:cNvPr>
          <p:cNvSpPr>
            <a:spLocks noGrp="1"/>
          </p:cNvSpPr>
          <p:nvPr>
            <p:ph type="dt" sz="half" idx="10"/>
          </p:nvPr>
        </p:nvSpPr>
        <p:spPr/>
        <p:txBody>
          <a:bodyPr/>
          <a:lstStyle/>
          <a:p>
            <a:fld id="{4EF52A9E-4645-4B82-BA96-90D7219747F8}" type="datetime1">
              <a:rPr lang="LID4096" smtClean="0"/>
              <a:t>10/10/2024</a:t>
            </a:fld>
            <a:endParaRPr lang="en-AT"/>
          </a:p>
        </p:txBody>
      </p:sp>
      <p:sp>
        <p:nvSpPr>
          <p:cNvPr id="8" name="Footer Placeholder 7">
            <a:extLst>
              <a:ext uri="{FF2B5EF4-FFF2-40B4-BE49-F238E27FC236}">
                <a16:creationId xmlns:a16="http://schemas.microsoft.com/office/drawing/2014/main" id="{BDD3FA25-EB22-046A-18B1-D3646F4332B9}"/>
              </a:ext>
            </a:extLst>
          </p:cNvPr>
          <p:cNvSpPr>
            <a:spLocks noGrp="1"/>
          </p:cNvSpPr>
          <p:nvPr>
            <p:ph type="ftr" sz="quarter" idx="11"/>
          </p:nvPr>
        </p:nvSpPr>
        <p:spPr/>
        <p:txBody>
          <a:bodyPr/>
          <a:lstStyle/>
          <a:p>
            <a:endParaRPr lang="en-AT"/>
          </a:p>
        </p:txBody>
      </p:sp>
      <p:sp>
        <p:nvSpPr>
          <p:cNvPr id="9" name="Slide Number Placeholder 8">
            <a:extLst>
              <a:ext uri="{FF2B5EF4-FFF2-40B4-BE49-F238E27FC236}">
                <a16:creationId xmlns:a16="http://schemas.microsoft.com/office/drawing/2014/main" id="{A84BAAB6-5A3A-791E-52B7-E0587A88E765}"/>
              </a:ext>
            </a:extLst>
          </p:cNvPr>
          <p:cNvSpPr>
            <a:spLocks noGrp="1"/>
          </p:cNvSpPr>
          <p:nvPr>
            <p:ph type="sldNum" sz="quarter" idx="12"/>
          </p:nvPr>
        </p:nvSpPr>
        <p:spPr/>
        <p:txBody>
          <a:bodyPr/>
          <a:lstStyle/>
          <a:p>
            <a:fld id="{91C283B5-2C9F-F847-A776-96E733D2A747}" type="slidenum">
              <a:rPr lang="en-AT" smtClean="0"/>
              <a:t>‹#›</a:t>
            </a:fld>
            <a:endParaRPr lang="en-AT"/>
          </a:p>
        </p:txBody>
      </p:sp>
      <p:sp>
        <p:nvSpPr>
          <p:cNvPr id="10" name="TextBox 9">
            <a:extLst>
              <a:ext uri="{FF2B5EF4-FFF2-40B4-BE49-F238E27FC236}">
                <a16:creationId xmlns:a16="http://schemas.microsoft.com/office/drawing/2014/main" id="{EDD51C1B-B97E-CEAB-0492-C3C50CC5B1D4}"/>
              </a:ext>
            </a:extLst>
          </p:cNvPr>
          <p:cNvSpPr txBox="1"/>
          <p:nvPr userDrawn="1"/>
        </p:nvSpPr>
        <p:spPr>
          <a:xfrm>
            <a:off x="838200" y="6356350"/>
            <a:ext cx="10515600" cy="369332"/>
          </a:xfrm>
          <a:prstGeom prst="rect">
            <a:avLst/>
          </a:prstGeom>
          <a:noFill/>
        </p:spPr>
        <p:txBody>
          <a:bodyPr wrap="square" rtlCol="0">
            <a:spAutoFit/>
          </a:bodyPr>
          <a:lstStyle/>
          <a:p>
            <a:pPr algn="l"/>
            <a:endParaRPr lang="en-AT" dirty="0">
              <a:latin typeface="Arial Nova Light" panose="020B0304020202020204" pitchFamily="34" charset="0"/>
            </a:endParaRPr>
          </a:p>
        </p:txBody>
      </p:sp>
    </p:spTree>
    <p:extLst>
      <p:ext uri="{BB962C8B-B14F-4D97-AF65-F5344CB8AC3E}">
        <p14:creationId xmlns:p14="http://schemas.microsoft.com/office/powerpoint/2010/main" val="315407591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D50D37-2968-B509-2D73-0D4C75ABB745}"/>
              </a:ext>
            </a:extLst>
          </p:cNvPr>
          <p:cNvSpPr>
            <a:spLocks noGrp="1"/>
          </p:cNvSpPr>
          <p:nvPr>
            <p:ph type="title"/>
          </p:nvPr>
        </p:nvSpPr>
        <p:spPr/>
        <p:txBody>
          <a:bodyPr/>
          <a:lstStyle/>
          <a:p>
            <a:r>
              <a:rPr lang="en-GB"/>
              <a:t>Click to edit Master title style</a:t>
            </a:r>
            <a:endParaRPr lang="en-AT"/>
          </a:p>
        </p:txBody>
      </p:sp>
      <p:sp>
        <p:nvSpPr>
          <p:cNvPr id="3" name="Date Placeholder 2">
            <a:extLst>
              <a:ext uri="{FF2B5EF4-FFF2-40B4-BE49-F238E27FC236}">
                <a16:creationId xmlns:a16="http://schemas.microsoft.com/office/drawing/2014/main" id="{9D22C984-C60C-40ED-4B7D-B78284DC0EB4}"/>
              </a:ext>
            </a:extLst>
          </p:cNvPr>
          <p:cNvSpPr>
            <a:spLocks noGrp="1"/>
          </p:cNvSpPr>
          <p:nvPr>
            <p:ph type="dt" sz="half" idx="10"/>
          </p:nvPr>
        </p:nvSpPr>
        <p:spPr/>
        <p:txBody>
          <a:bodyPr/>
          <a:lstStyle/>
          <a:p>
            <a:fld id="{6E24FC00-F757-464B-8952-F093D19FF26C}" type="datetime1">
              <a:rPr lang="LID4096" smtClean="0"/>
              <a:t>10/10/2024</a:t>
            </a:fld>
            <a:endParaRPr lang="en-AT"/>
          </a:p>
        </p:txBody>
      </p:sp>
      <p:sp>
        <p:nvSpPr>
          <p:cNvPr id="4" name="Footer Placeholder 3">
            <a:extLst>
              <a:ext uri="{FF2B5EF4-FFF2-40B4-BE49-F238E27FC236}">
                <a16:creationId xmlns:a16="http://schemas.microsoft.com/office/drawing/2014/main" id="{7664580C-8DC6-240E-BC0D-944C38032FCF}"/>
              </a:ext>
            </a:extLst>
          </p:cNvPr>
          <p:cNvSpPr>
            <a:spLocks noGrp="1"/>
          </p:cNvSpPr>
          <p:nvPr>
            <p:ph type="ftr" sz="quarter" idx="11"/>
          </p:nvPr>
        </p:nvSpPr>
        <p:spPr/>
        <p:txBody>
          <a:bodyPr/>
          <a:lstStyle/>
          <a:p>
            <a:endParaRPr lang="en-AT"/>
          </a:p>
        </p:txBody>
      </p:sp>
      <p:sp>
        <p:nvSpPr>
          <p:cNvPr id="5" name="Slide Number Placeholder 4">
            <a:extLst>
              <a:ext uri="{FF2B5EF4-FFF2-40B4-BE49-F238E27FC236}">
                <a16:creationId xmlns:a16="http://schemas.microsoft.com/office/drawing/2014/main" id="{939B9BA5-AAA7-31B5-2118-01F8CF832C91}"/>
              </a:ext>
            </a:extLst>
          </p:cNvPr>
          <p:cNvSpPr>
            <a:spLocks noGrp="1"/>
          </p:cNvSpPr>
          <p:nvPr>
            <p:ph type="sldNum" sz="quarter" idx="12"/>
          </p:nvPr>
        </p:nvSpPr>
        <p:spPr/>
        <p:txBody>
          <a:bodyPr/>
          <a:lstStyle/>
          <a:p>
            <a:fld id="{91C283B5-2C9F-F847-A776-96E733D2A747}" type="slidenum">
              <a:rPr lang="en-AT" smtClean="0"/>
              <a:t>‹#›</a:t>
            </a:fld>
            <a:endParaRPr lang="en-AT"/>
          </a:p>
        </p:txBody>
      </p:sp>
      <p:sp>
        <p:nvSpPr>
          <p:cNvPr id="6" name="TextBox 5">
            <a:extLst>
              <a:ext uri="{FF2B5EF4-FFF2-40B4-BE49-F238E27FC236}">
                <a16:creationId xmlns:a16="http://schemas.microsoft.com/office/drawing/2014/main" id="{456B4462-14B5-9D9A-D5F3-CB8303A3F86D}"/>
              </a:ext>
            </a:extLst>
          </p:cNvPr>
          <p:cNvSpPr txBox="1"/>
          <p:nvPr userDrawn="1"/>
        </p:nvSpPr>
        <p:spPr>
          <a:xfrm>
            <a:off x="838200" y="6356350"/>
            <a:ext cx="10515600" cy="369332"/>
          </a:xfrm>
          <a:prstGeom prst="rect">
            <a:avLst/>
          </a:prstGeom>
          <a:noFill/>
        </p:spPr>
        <p:txBody>
          <a:bodyPr wrap="square" rtlCol="0">
            <a:spAutoFit/>
          </a:bodyPr>
          <a:lstStyle/>
          <a:p>
            <a:pPr algn="l"/>
            <a:endParaRPr lang="en-AT" dirty="0">
              <a:latin typeface="Arial Nova Light" panose="020B0304020202020204" pitchFamily="34" charset="0"/>
            </a:endParaRPr>
          </a:p>
        </p:txBody>
      </p:sp>
    </p:spTree>
    <p:extLst>
      <p:ext uri="{BB962C8B-B14F-4D97-AF65-F5344CB8AC3E}">
        <p14:creationId xmlns:p14="http://schemas.microsoft.com/office/powerpoint/2010/main" val="27579335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2E642FC-D40E-90D4-A06B-CC321B09F760}"/>
              </a:ext>
            </a:extLst>
          </p:cNvPr>
          <p:cNvSpPr>
            <a:spLocks noGrp="1"/>
          </p:cNvSpPr>
          <p:nvPr>
            <p:ph type="dt" sz="half" idx="10"/>
          </p:nvPr>
        </p:nvSpPr>
        <p:spPr/>
        <p:txBody>
          <a:bodyPr/>
          <a:lstStyle/>
          <a:p>
            <a:fld id="{C749002A-A328-4763-A00E-BDEF6E5D98A6}" type="datetime1">
              <a:rPr lang="LID4096" smtClean="0"/>
              <a:t>10/10/2024</a:t>
            </a:fld>
            <a:endParaRPr lang="en-AT"/>
          </a:p>
        </p:txBody>
      </p:sp>
      <p:sp>
        <p:nvSpPr>
          <p:cNvPr id="3" name="Footer Placeholder 2">
            <a:extLst>
              <a:ext uri="{FF2B5EF4-FFF2-40B4-BE49-F238E27FC236}">
                <a16:creationId xmlns:a16="http://schemas.microsoft.com/office/drawing/2014/main" id="{4AE2F929-FAD1-8E5F-C5FA-34D9FA35C25B}"/>
              </a:ext>
            </a:extLst>
          </p:cNvPr>
          <p:cNvSpPr>
            <a:spLocks noGrp="1"/>
          </p:cNvSpPr>
          <p:nvPr>
            <p:ph type="ftr" sz="quarter" idx="11"/>
          </p:nvPr>
        </p:nvSpPr>
        <p:spPr/>
        <p:txBody>
          <a:bodyPr/>
          <a:lstStyle/>
          <a:p>
            <a:endParaRPr lang="en-AT"/>
          </a:p>
        </p:txBody>
      </p:sp>
      <p:sp>
        <p:nvSpPr>
          <p:cNvPr id="4" name="Slide Number Placeholder 3">
            <a:extLst>
              <a:ext uri="{FF2B5EF4-FFF2-40B4-BE49-F238E27FC236}">
                <a16:creationId xmlns:a16="http://schemas.microsoft.com/office/drawing/2014/main" id="{3541ADC7-4CF8-11BB-453F-CBB8E71FF880}"/>
              </a:ext>
            </a:extLst>
          </p:cNvPr>
          <p:cNvSpPr>
            <a:spLocks noGrp="1"/>
          </p:cNvSpPr>
          <p:nvPr>
            <p:ph type="sldNum" sz="quarter" idx="12"/>
          </p:nvPr>
        </p:nvSpPr>
        <p:spPr/>
        <p:txBody>
          <a:bodyPr/>
          <a:lstStyle/>
          <a:p>
            <a:fld id="{91C283B5-2C9F-F847-A776-96E733D2A747}" type="slidenum">
              <a:rPr lang="en-AT" smtClean="0"/>
              <a:t>‹#›</a:t>
            </a:fld>
            <a:endParaRPr lang="en-AT"/>
          </a:p>
        </p:txBody>
      </p:sp>
      <p:sp>
        <p:nvSpPr>
          <p:cNvPr id="5" name="TextBox 4">
            <a:extLst>
              <a:ext uri="{FF2B5EF4-FFF2-40B4-BE49-F238E27FC236}">
                <a16:creationId xmlns:a16="http://schemas.microsoft.com/office/drawing/2014/main" id="{6228535B-5654-3715-913C-FDF811D51C38}"/>
              </a:ext>
            </a:extLst>
          </p:cNvPr>
          <p:cNvSpPr txBox="1"/>
          <p:nvPr userDrawn="1"/>
        </p:nvSpPr>
        <p:spPr>
          <a:xfrm>
            <a:off x="838200" y="6356350"/>
            <a:ext cx="10515600" cy="369332"/>
          </a:xfrm>
          <a:prstGeom prst="rect">
            <a:avLst/>
          </a:prstGeom>
          <a:noFill/>
        </p:spPr>
        <p:txBody>
          <a:bodyPr wrap="square" rtlCol="0">
            <a:spAutoFit/>
          </a:bodyPr>
          <a:lstStyle/>
          <a:p>
            <a:pPr algn="l"/>
            <a:endParaRPr lang="en-AT" dirty="0">
              <a:latin typeface="Arial Nova Light" panose="020B0304020202020204" pitchFamily="34" charset="0"/>
            </a:endParaRPr>
          </a:p>
        </p:txBody>
      </p:sp>
    </p:spTree>
    <p:extLst>
      <p:ext uri="{BB962C8B-B14F-4D97-AF65-F5344CB8AC3E}">
        <p14:creationId xmlns:p14="http://schemas.microsoft.com/office/powerpoint/2010/main" val="29860260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232535-8E33-2AD5-B862-CD647C375EE5}"/>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AT"/>
          </a:p>
        </p:txBody>
      </p:sp>
      <p:sp>
        <p:nvSpPr>
          <p:cNvPr id="3" name="Content Placeholder 2">
            <a:extLst>
              <a:ext uri="{FF2B5EF4-FFF2-40B4-BE49-F238E27FC236}">
                <a16:creationId xmlns:a16="http://schemas.microsoft.com/office/drawing/2014/main" id="{ED34F651-3699-E1AB-6F54-A879E6313F9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T"/>
          </a:p>
        </p:txBody>
      </p:sp>
      <p:sp>
        <p:nvSpPr>
          <p:cNvPr id="4" name="Text Placeholder 3">
            <a:extLst>
              <a:ext uri="{FF2B5EF4-FFF2-40B4-BE49-F238E27FC236}">
                <a16:creationId xmlns:a16="http://schemas.microsoft.com/office/drawing/2014/main" id="{A844E46F-171D-91EC-07DA-36E723B407C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4F6D6D7E-A36F-43BF-710E-56AE8BF9E7D5}"/>
              </a:ext>
            </a:extLst>
          </p:cNvPr>
          <p:cNvSpPr>
            <a:spLocks noGrp="1"/>
          </p:cNvSpPr>
          <p:nvPr>
            <p:ph type="dt" sz="half" idx="10"/>
          </p:nvPr>
        </p:nvSpPr>
        <p:spPr/>
        <p:txBody>
          <a:bodyPr/>
          <a:lstStyle/>
          <a:p>
            <a:fld id="{93A3BBD1-8305-44D2-B1DC-2A3771D4F524}" type="datetime1">
              <a:rPr lang="LID4096" smtClean="0"/>
              <a:t>10/10/2024</a:t>
            </a:fld>
            <a:endParaRPr lang="en-AT"/>
          </a:p>
        </p:txBody>
      </p:sp>
      <p:sp>
        <p:nvSpPr>
          <p:cNvPr id="6" name="Footer Placeholder 5">
            <a:extLst>
              <a:ext uri="{FF2B5EF4-FFF2-40B4-BE49-F238E27FC236}">
                <a16:creationId xmlns:a16="http://schemas.microsoft.com/office/drawing/2014/main" id="{1D9E28A8-5A18-3FBF-53DF-FB1055C6E2EA}"/>
              </a:ext>
            </a:extLst>
          </p:cNvPr>
          <p:cNvSpPr>
            <a:spLocks noGrp="1"/>
          </p:cNvSpPr>
          <p:nvPr>
            <p:ph type="ftr" sz="quarter" idx="11"/>
          </p:nvPr>
        </p:nvSpPr>
        <p:spPr/>
        <p:txBody>
          <a:bodyPr/>
          <a:lstStyle/>
          <a:p>
            <a:endParaRPr lang="en-AT"/>
          </a:p>
        </p:txBody>
      </p:sp>
      <p:sp>
        <p:nvSpPr>
          <p:cNvPr id="7" name="Slide Number Placeholder 6">
            <a:extLst>
              <a:ext uri="{FF2B5EF4-FFF2-40B4-BE49-F238E27FC236}">
                <a16:creationId xmlns:a16="http://schemas.microsoft.com/office/drawing/2014/main" id="{673A0C1C-FE17-088E-DCC2-8002665C0B4D}"/>
              </a:ext>
            </a:extLst>
          </p:cNvPr>
          <p:cNvSpPr>
            <a:spLocks noGrp="1"/>
          </p:cNvSpPr>
          <p:nvPr>
            <p:ph type="sldNum" sz="quarter" idx="12"/>
          </p:nvPr>
        </p:nvSpPr>
        <p:spPr/>
        <p:txBody>
          <a:bodyPr/>
          <a:lstStyle/>
          <a:p>
            <a:fld id="{91C283B5-2C9F-F847-A776-96E733D2A747}" type="slidenum">
              <a:rPr lang="en-AT" smtClean="0"/>
              <a:t>‹#›</a:t>
            </a:fld>
            <a:endParaRPr lang="en-AT"/>
          </a:p>
        </p:txBody>
      </p:sp>
      <p:sp>
        <p:nvSpPr>
          <p:cNvPr id="8" name="TextBox 7">
            <a:extLst>
              <a:ext uri="{FF2B5EF4-FFF2-40B4-BE49-F238E27FC236}">
                <a16:creationId xmlns:a16="http://schemas.microsoft.com/office/drawing/2014/main" id="{AEE6BE2F-3835-B6B7-3338-208A63614364}"/>
              </a:ext>
            </a:extLst>
          </p:cNvPr>
          <p:cNvSpPr txBox="1"/>
          <p:nvPr userDrawn="1"/>
        </p:nvSpPr>
        <p:spPr>
          <a:xfrm>
            <a:off x="838200" y="6356350"/>
            <a:ext cx="10515600" cy="369332"/>
          </a:xfrm>
          <a:prstGeom prst="rect">
            <a:avLst/>
          </a:prstGeom>
          <a:noFill/>
        </p:spPr>
        <p:txBody>
          <a:bodyPr wrap="square" rtlCol="0">
            <a:spAutoFit/>
          </a:bodyPr>
          <a:lstStyle/>
          <a:p>
            <a:pPr algn="l"/>
            <a:endParaRPr lang="en-AT" dirty="0">
              <a:latin typeface="Arial Nova Light" panose="020B0304020202020204" pitchFamily="34" charset="0"/>
            </a:endParaRPr>
          </a:p>
        </p:txBody>
      </p:sp>
    </p:spTree>
    <p:extLst>
      <p:ext uri="{BB962C8B-B14F-4D97-AF65-F5344CB8AC3E}">
        <p14:creationId xmlns:p14="http://schemas.microsoft.com/office/powerpoint/2010/main" val="26313113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4A5E82-02B8-7166-387E-22CCB8A7D4AE}"/>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AT"/>
          </a:p>
        </p:txBody>
      </p:sp>
      <p:sp>
        <p:nvSpPr>
          <p:cNvPr id="3" name="Picture Placeholder 2">
            <a:extLst>
              <a:ext uri="{FF2B5EF4-FFF2-40B4-BE49-F238E27FC236}">
                <a16:creationId xmlns:a16="http://schemas.microsoft.com/office/drawing/2014/main" id="{64CEC2B8-1943-5349-4422-14AB39F1193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T"/>
          </a:p>
        </p:txBody>
      </p:sp>
      <p:sp>
        <p:nvSpPr>
          <p:cNvPr id="4" name="Text Placeholder 3">
            <a:extLst>
              <a:ext uri="{FF2B5EF4-FFF2-40B4-BE49-F238E27FC236}">
                <a16:creationId xmlns:a16="http://schemas.microsoft.com/office/drawing/2014/main" id="{BAA110B3-ED28-DE04-D4A9-33CA3B7B460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FF2742F3-9EB9-60EC-0BE5-20655C8D7FAE}"/>
              </a:ext>
            </a:extLst>
          </p:cNvPr>
          <p:cNvSpPr>
            <a:spLocks noGrp="1"/>
          </p:cNvSpPr>
          <p:nvPr>
            <p:ph type="dt" sz="half" idx="10"/>
          </p:nvPr>
        </p:nvSpPr>
        <p:spPr/>
        <p:txBody>
          <a:bodyPr/>
          <a:lstStyle/>
          <a:p>
            <a:fld id="{A109996A-0DA1-4AB4-B685-894457AA1556}" type="datetime1">
              <a:rPr lang="LID4096" smtClean="0"/>
              <a:t>10/10/2024</a:t>
            </a:fld>
            <a:endParaRPr lang="en-AT"/>
          </a:p>
        </p:txBody>
      </p:sp>
      <p:sp>
        <p:nvSpPr>
          <p:cNvPr id="6" name="Footer Placeholder 5">
            <a:extLst>
              <a:ext uri="{FF2B5EF4-FFF2-40B4-BE49-F238E27FC236}">
                <a16:creationId xmlns:a16="http://schemas.microsoft.com/office/drawing/2014/main" id="{5B11D1D9-317A-1908-4AFE-4EA302CCBC33}"/>
              </a:ext>
            </a:extLst>
          </p:cNvPr>
          <p:cNvSpPr>
            <a:spLocks noGrp="1"/>
          </p:cNvSpPr>
          <p:nvPr>
            <p:ph type="ftr" sz="quarter" idx="11"/>
          </p:nvPr>
        </p:nvSpPr>
        <p:spPr/>
        <p:txBody>
          <a:bodyPr/>
          <a:lstStyle/>
          <a:p>
            <a:endParaRPr lang="en-AT"/>
          </a:p>
        </p:txBody>
      </p:sp>
      <p:sp>
        <p:nvSpPr>
          <p:cNvPr id="7" name="Slide Number Placeholder 6">
            <a:extLst>
              <a:ext uri="{FF2B5EF4-FFF2-40B4-BE49-F238E27FC236}">
                <a16:creationId xmlns:a16="http://schemas.microsoft.com/office/drawing/2014/main" id="{7FDE4C5A-C4B2-3B53-0485-12B528A112A4}"/>
              </a:ext>
            </a:extLst>
          </p:cNvPr>
          <p:cNvSpPr>
            <a:spLocks noGrp="1"/>
          </p:cNvSpPr>
          <p:nvPr>
            <p:ph type="sldNum" sz="quarter" idx="12"/>
          </p:nvPr>
        </p:nvSpPr>
        <p:spPr/>
        <p:txBody>
          <a:bodyPr/>
          <a:lstStyle/>
          <a:p>
            <a:fld id="{91C283B5-2C9F-F847-A776-96E733D2A747}" type="slidenum">
              <a:rPr lang="en-AT" smtClean="0"/>
              <a:t>‹#›</a:t>
            </a:fld>
            <a:endParaRPr lang="en-AT"/>
          </a:p>
        </p:txBody>
      </p:sp>
    </p:spTree>
    <p:extLst>
      <p:ext uri="{BB962C8B-B14F-4D97-AF65-F5344CB8AC3E}">
        <p14:creationId xmlns:p14="http://schemas.microsoft.com/office/powerpoint/2010/main" val="41449794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5FBB782-FB4E-08B6-83F7-AFB0D25000C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dirty="0"/>
              <a:t>Click to edit Master title style</a:t>
            </a:r>
            <a:endParaRPr lang="en-AT" dirty="0"/>
          </a:p>
        </p:txBody>
      </p:sp>
      <p:sp>
        <p:nvSpPr>
          <p:cNvPr id="3" name="Text Placeholder 2">
            <a:extLst>
              <a:ext uri="{FF2B5EF4-FFF2-40B4-BE49-F238E27FC236}">
                <a16:creationId xmlns:a16="http://schemas.microsoft.com/office/drawing/2014/main" id="{DE1501D2-216B-8A76-7D9A-5E8C5E51C6D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AT" dirty="0"/>
          </a:p>
        </p:txBody>
      </p:sp>
      <p:sp>
        <p:nvSpPr>
          <p:cNvPr id="4" name="Date Placeholder 3">
            <a:extLst>
              <a:ext uri="{FF2B5EF4-FFF2-40B4-BE49-F238E27FC236}">
                <a16:creationId xmlns:a16="http://schemas.microsoft.com/office/drawing/2014/main" id="{8570FD08-559C-CBE9-AF00-AEAA1D2622A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0" i="0">
                <a:solidFill>
                  <a:schemeClr val="tx1">
                    <a:tint val="75000"/>
                  </a:schemeClr>
                </a:solidFill>
                <a:latin typeface="Arial Nova Light" panose="020F0302020204030204" pitchFamily="34" charset="0"/>
              </a:defRPr>
            </a:lvl1pPr>
          </a:lstStyle>
          <a:p>
            <a:fld id="{282CD244-BF1B-4305-86BE-F96404C20A9F}" type="datetime1">
              <a:rPr lang="LID4096" smtClean="0"/>
              <a:t>10/10/2024</a:t>
            </a:fld>
            <a:endParaRPr lang="en-AT" dirty="0"/>
          </a:p>
        </p:txBody>
      </p:sp>
      <p:sp>
        <p:nvSpPr>
          <p:cNvPr id="5" name="Footer Placeholder 4">
            <a:extLst>
              <a:ext uri="{FF2B5EF4-FFF2-40B4-BE49-F238E27FC236}">
                <a16:creationId xmlns:a16="http://schemas.microsoft.com/office/drawing/2014/main" id="{CB9DB8DD-A412-E94F-A3C4-37C38B245B0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0" i="0">
                <a:solidFill>
                  <a:schemeClr val="tx1">
                    <a:tint val="75000"/>
                  </a:schemeClr>
                </a:solidFill>
                <a:latin typeface="Arial Nova Light" panose="020F0302020204030204" pitchFamily="34" charset="0"/>
              </a:defRPr>
            </a:lvl1pPr>
          </a:lstStyle>
          <a:p>
            <a:endParaRPr lang="en-AT" dirty="0"/>
          </a:p>
        </p:txBody>
      </p:sp>
      <p:sp>
        <p:nvSpPr>
          <p:cNvPr id="6" name="Slide Number Placeholder 5">
            <a:extLst>
              <a:ext uri="{FF2B5EF4-FFF2-40B4-BE49-F238E27FC236}">
                <a16:creationId xmlns:a16="http://schemas.microsoft.com/office/drawing/2014/main" id="{E904D873-A35B-1600-F0F7-0BF7BAD8ECD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0" i="0">
                <a:solidFill>
                  <a:schemeClr val="tx1">
                    <a:tint val="75000"/>
                  </a:schemeClr>
                </a:solidFill>
                <a:latin typeface="Arial Nova Light" panose="020F0302020204030204" pitchFamily="34" charset="0"/>
              </a:defRPr>
            </a:lvl1pPr>
          </a:lstStyle>
          <a:p>
            <a:fld id="{91C283B5-2C9F-F847-A776-96E733D2A747}" type="slidenum">
              <a:rPr lang="en-AT" smtClean="0"/>
              <a:pPr/>
              <a:t>‹#›</a:t>
            </a:fld>
            <a:endParaRPr lang="en-AT" dirty="0"/>
          </a:p>
        </p:txBody>
      </p:sp>
    </p:spTree>
    <p:extLst>
      <p:ext uri="{BB962C8B-B14F-4D97-AF65-F5344CB8AC3E}">
        <p14:creationId xmlns:p14="http://schemas.microsoft.com/office/powerpoint/2010/main" val="388190181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hf sldNum="0" hdr="0" ftr="0" dt="0"/>
  <p:txStyles>
    <p:titleStyle>
      <a:lvl1pPr algn="l" defTabSz="914400" rtl="0" eaLnBrk="1" latinLnBrk="0" hangingPunct="1">
        <a:lnSpc>
          <a:spcPct val="90000"/>
        </a:lnSpc>
        <a:spcBef>
          <a:spcPct val="0"/>
        </a:spcBef>
        <a:buNone/>
        <a:defRPr sz="4400" b="0" i="0" kern="1200">
          <a:solidFill>
            <a:schemeClr val="tx1"/>
          </a:solidFill>
          <a:latin typeface="Arial Nova Light" panose="020F03020202040302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rial Nova Light" panose="020F030202020403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rial Nova Light" panose="020F030202020403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rial Nova Light" panose="020F030202020403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rial Nova Light" panose="020F030202020403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rial Nova Light" panose="020F030202020403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A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AA988F9-4A3D-4D6B-9A21-10AF5397B7C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8342AFD-C888-4D67-928D-D49BF9EF30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B0D4851-8351-45BF-B6A2-94D57FF833A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60AFD23-3D28-1243-AF6C-0058683BB228}" type="datetimeFigureOut">
              <a:rPr lang="en-AT" smtClean="0"/>
              <a:t>10/10/2024</a:t>
            </a:fld>
            <a:endParaRPr lang="en-AT"/>
          </a:p>
        </p:txBody>
      </p:sp>
      <p:sp>
        <p:nvSpPr>
          <p:cNvPr id="5" name="Footer Placeholder 4">
            <a:extLst>
              <a:ext uri="{FF2B5EF4-FFF2-40B4-BE49-F238E27FC236}">
                <a16:creationId xmlns:a16="http://schemas.microsoft.com/office/drawing/2014/main" id="{0E8175EF-EFB2-4A46-9318-01B3D013F8F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T"/>
          </a:p>
        </p:txBody>
      </p:sp>
      <p:sp>
        <p:nvSpPr>
          <p:cNvPr id="6" name="Slide Number Placeholder 5">
            <a:extLst>
              <a:ext uri="{FF2B5EF4-FFF2-40B4-BE49-F238E27FC236}">
                <a16:creationId xmlns:a16="http://schemas.microsoft.com/office/drawing/2014/main" id="{C9B4B12B-A2FA-4476-AD5C-5EE4688DA50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8F9733E-36BC-9B46-A948-AE8FD72582D2}" type="slidenum">
              <a:rPr lang="en-AT" smtClean="0"/>
              <a:t>‹#›</a:t>
            </a:fld>
            <a:endParaRPr lang="en-AT"/>
          </a:p>
        </p:txBody>
      </p:sp>
    </p:spTree>
    <p:extLst>
      <p:ext uri="{BB962C8B-B14F-4D97-AF65-F5344CB8AC3E}">
        <p14:creationId xmlns:p14="http://schemas.microsoft.com/office/powerpoint/2010/main" val="986010709"/>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15.jpeg"/></Relationships>
</file>

<file path=ppt/slides/_rels/slide1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3.xml"/><Relationship Id="rId1" Type="http://schemas.openxmlformats.org/officeDocument/2006/relationships/slideLayout" Target="../slideLayouts/slideLayout4.xml"/><Relationship Id="rId5" Type="http://schemas.openxmlformats.org/officeDocument/2006/relationships/image" Target="../media/image18.jpeg"/><Relationship Id="rId4" Type="http://schemas.openxmlformats.org/officeDocument/2006/relationships/image" Target="../media/image17.jpeg"/></Relationships>
</file>

<file path=ppt/slides/_rels/slide14.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chart" Target="../charts/chart5.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4.xml"/><Relationship Id="rId5" Type="http://schemas.openxmlformats.org/officeDocument/2006/relationships/image" Target="../media/image20.png"/><Relationship Id="rId4" Type="http://schemas.openxmlformats.org/officeDocument/2006/relationships/hyperlink" Target="https://www.sr-research.com/eyelink-1000-plus/" TargetMode="External"/></Relationships>
</file>

<file path=ppt/slides/_rels/slide18.xml.rels><?xml version="1.0" encoding="UTF-8" standalone="yes"?>
<Relationships xmlns="http://schemas.openxmlformats.org/package/2006/relationships"><Relationship Id="rId3" Type="http://schemas.openxmlformats.org/officeDocument/2006/relationships/hyperlink" Target="https://youtu.be/jzeBKRjWVwE?si=cM7Ah8urgZwwGyCP"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hyperlink" Target="https://ars.uni-graz.at/p/90007026" TargetMode="External"/></Relationships>
</file>

<file path=ppt/slides/_rels/slide20.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notesSlide" Target="../notesSlides/notesSlide20.xml"/><Relationship Id="rId1" Type="http://schemas.openxmlformats.org/officeDocument/2006/relationships/slideLayout" Target="../slideLayouts/slideLayout4.xml"/><Relationship Id="rId4" Type="http://schemas.openxmlformats.org/officeDocument/2006/relationships/hyperlink" Target="https://doi.org/10.1111/psyp.14057" TargetMode="External"/></Relationships>
</file>

<file path=ppt/slides/_rels/slide21.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notesSlide" Target="../notesSlides/notesSlide21.xml"/><Relationship Id="rId1" Type="http://schemas.openxmlformats.org/officeDocument/2006/relationships/slideLayout" Target="../slideLayouts/slideLayout4.xml"/><Relationship Id="rId5" Type="http://schemas.openxmlformats.org/officeDocument/2006/relationships/hyperlink" Target="https://doi.org/10.1111/psyp.14057" TargetMode="External"/><Relationship Id="rId4" Type="http://schemas.openxmlformats.org/officeDocument/2006/relationships/chart" Target="../charts/chart8.xml"/></Relationships>
</file>

<file path=ppt/slides/_rels/slide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hyperlink" Target="https://ars.uni-graz.at/p/90007026"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8.jpg"/><Relationship Id="rId7" Type="http://schemas.openxmlformats.org/officeDocument/2006/relationships/image" Target="../media/image23.sv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hyperlink" Target="https://creativecommons.org/licenses/by/3.0/" TargetMode="External"/><Relationship Id="rId4" Type="http://schemas.openxmlformats.org/officeDocument/2006/relationships/hyperlink" Target="https://courses.lumenlearning.com/hvcc-abnormalpsychology/chapter/2-3-the-sociocultural-perspective/"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4.xml"/><Relationship Id="rId1" Type="http://schemas.openxmlformats.org/officeDocument/2006/relationships/slideLayout" Target="../slideLayouts/slideLayout4.xml"/><Relationship Id="rId5" Type="http://schemas.openxmlformats.org/officeDocument/2006/relationships/hyperlink" Target="https://commons.wikimedia.org/wiki/File:Neuron.svg" TargetMode="External"/><Relationship Id="rId4" Type="http://schemas.openxmlformats.org/officeDocument/2006/relationships/hyperlink" Target="http://de.wiktionary.org/wiki/neuron"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5.xml"/><Relationship Id="rId1" Type="http://schemas.openxmlformats.org/officeDocument/2006/relationships/slideLayout" Target="../slideLayouts/slideLayout4.xml"/><Relationship Id="rId5" Type="http://schemas.openxmlformats.org/officeDocument/2006/relationships/hyperlink" Target="http://de.wiktionary.org/wiki/neuron" TargetMode="External"/><Relationship Id="rId4" Type="http://schemas.openxmlformats.org/officeDocument/2006/relationships/image" Target="../media/image24.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image" Target="../media/image31.sv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27.xml"/><Relationship Id="rId1" Type="http://schemas.openxmlformats.org/officeDocument/2006/relationships/slideLayout" Target="../slideLayouts/slideLayout3.xml"/><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27.svg"/></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8.xml"/><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3" Type="http://schemas.openxmlformats.org/officeDocument/2006/relationships/hyperlink" Target="https://www.frontiersin.org/articles/10.3389/fnins.2014.00423/full" TargetMode="External"/><Relationship Id="rId2" Type="http://schemas.openxmlformats.org/officeDocument/2006/relationships/notesSlide" Target="../notesSlides/notesSlide29.xml"/><Relationship Id="rId1" Type="http://schemas.openxmlformats.org/officeDocument/2006/relationships/slideLayout" Target="../slideLayouts/slideLayout14.xml"/><Relationship Id="rId4" Type="http://schemas.openxmlformats.org/officeDocument/2006/relationships/image" Target="../media/image33.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hyperlink" Target="https://cognitive-psychology.uni-graz.at/de/" TargetMode="External"/></Relationships>
</file>

<file path=ppt/slides/_rels/slide30.xml.rels><?xml version="1.0" encoding="UTF-8" standalone="yes"?>
<Relationships xmlns="http://schemas.openxmlformats.org/package/2006/relationships"><Relationship Id="rId3" Type="http://schemas.openxmlformats.org/officeDocument/2006/relationships/hyperlink" Target="https://psylab.uni-graz.at/de/labore/eeg/" TargetMode="External"/><Relationship Id="rId2" Type="http://schemas.openxmlformats.org/officeDocument/2006/relationships/notesSlide" Target="../notesSlides/notesSlide30.xml"/><Relationship Id="rId1" Type="http://schemas.openxmlformats.org/officeDocument/2006/relationships/slideLayout" Target="../slideLayouts/slideLayout4.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hyperlink" Target="https://www.frontiersin.org/articles/10.3389/fneur.2018.00966/full"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3.xml"/><Relationship Id="rId1" Type="http://schemas.openxmlformats.org/officeDocument/2006/relationships/slideLayout" Target="../slideLayouts/slideLayout4.xml"/><Relationship Id="rId5" Type="http://schemas.openxmlformats.org/officeDocument/2006/relationships/image" Target="../media/image40.png"/><Relationship Id="rId4" Type="http://schemas.openxmlformats.org/officeDocument/2006/relationships/hyperlink" Target="https://en.wikipedia.org/wiki/Electroencephalography" TargetMode="External"/></Relationships>
</file>

<file path=ppt/slides/_rels/slide3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chart" Target="../charts/chart9.xml"/><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hyperlink" Target="https://github.com/natalia-zaretskaya/ERP-demo"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hyperlink" Target="https://backyardbrains.com/experiments/eeg" TargetMode="External"/><Relationship Id="rId2" Type="http://schemas.openxmlformats.org/officeDocument/2006/relationships/notesSlide" Target="../notesSlides/notesSlide39.xml"/><Relationship Id="rId1" Type="http://schemas.openxmlformats.org/officeDocument/2006/relationships/slideLayout" Target="../slideLayouts/slideLayout4.xml"/><Relationship Id="rId6" Type="http://schemas.openxmlformats.org/officeDocument/2006/relationships/hyperlink" Target="https://youtu.be/LYcITvxYB1I" TargetMode="External"/><Relationship Id="rId5" Type="http://schemas.openxmlformats.org/officeDocument/2006/relationships/hyperlink" Target="https://backyardbrains.com/products/heartAndBrainSpikerBox" TargetMode="External"/><Relationship Id="rId4" Type="http://schemas.openxmlformats.org/officeDocument/2006/relationships/image" Target="../media/image46.png"/></Relationships>
</file>

<file path=ppt/slides/_rels/slide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hyperlink" Target="https://creativecommons.org/licenses/by/3.0/" TargetMode="External"/><Relationship Id="rId4" Type="http://schemas.openxmlformats.org/officeDocument/2006/relationships/hyperlink" Target="https://courses.lumenlearning.com/hvcc-abnormalpsychology/chapter/2-3-the-sociocultural-perspective/"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0.xml"/><Relationship Id="rId1" Type="http://schemas.openxmlformats.org/officeDocument/2006/relationships/slideLayout" Target="../slideLayouts/slideLayout4.xml"/><Relationship Id="rId5" Type="http://schemas.openxmlformats.org/officeDocument/2006/relationships/image" Target="../media/image49.png"/><Relationship Id="rId4" Type="http://schemas.openxmlformats.org/officeDocument/2006/relationships/image" Target="../media/image48.png"/></Relationships>
</file>

<file path=ppt/slides/_rels/slide4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1.xml"/><Relationship Id="rId1" Type="http://schemas.openxmlformats.org/officeDocument/2006/relationships/slideLayout" Target="../slideLayouts/slideLayout5.xml"/><Relationship Id="rId4" Type="http://schemas.openxmlformats.org/officeDocument/2006/relationships/image" Target="../media/image51.png"/></Relationships>
</file>

<file path=ppt/slides/_rels/slide4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2.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hyperlink" Target="https://ars.uni-graz.at/p/90007026"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hyperlink" Target="https://psycnet.apa.org/doi/10.1037/h0054651" TargetMode="External"/><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image" Target="../media/image12.png"/><Relationship Id="rId5" Type="http://schemas.openxmlformats.org/officeDocument/2006/relationships/hyperlink" Target="http://blogs.acu.edu/johnridleystroop/about-john-ridley-stroop/#.WvVuvExuJ9A" TargetMode="Externa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1200" cap="none" spc="0" normalizeH="0" baseline="0">
              <a:ln>
                <a:noFill/>
              </a:ln>
              <a:solidFill>
                <a:prstClr val="white"/>
              </a:solidFill>
              <a:effectLst/>
              <a:uLnTx/>
              <a:uFillTx/>
              <a:latin typeface="Calibri" panose="020F0502020204030204"/>
              <a:ea typeface="+mn-ea"/>
              <a:cs typeface="+mn-cs"/>
            </a:endParaRPr>
          </a:p>
        </p:txBody>
      </p:sp>
      <p:pic>
        <p:nvPicPr>
          <p:cNvPr id="4" name="Content Placeholder 5">
            <a:extLst>
              <a:ext uri="{FF2B5EF4-FFF2-40B4-BE49-F238E27FC236}">
                <a16:creationId xmlns:a16="http://schemas.microsoft.com/office/drawing/2014/main" id="{06A66A39-52F6-41B0-8716-47B8819D058A}"/>
              </a:ext>
            </a:extLst>
          </p:cNvPr>
          <p:cNvPicPr>
            <a:picLocks noChangeAspect="1"/>
          </p:cNvPicPr>
          <p:nvPr/>
        </p:nvPicPr>
        <p:blipFill rotWithShape="1">
          <a:blip r:embed="rId3"/>
          <a:srcRect t="9091" r="13818"/>
          <a:stretch/>
        </p:blipFill>
        <p:spPr>
          <a:xfrm>
            <a:off x="3523488" y="10"/>
            <a:ext cx="8668512" cy="6857990"/>
          </a:xfrm>
          <a:prstGeom prst="rect">
            <a:avLst/>
          </a:prstGeom>
        </p:spPr>
      </p:pic>
      <p:sp>
        <p:nvSpPr>
          <p:cNvPr id="11" name="Rectangle 10">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756601"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1200" cap="none" spc="0" normalizeH="0" baseline="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14B6C6C-E5E8-E733-D3A0-E56690F9BA4A}"/>
              </a:ext>
            </a:extLst>
          </p:cNvPr>
          <p:cNvSpPr>
            <a:spLocks noGrp="1"/>
          </p:cNvSpPr>
          <p:nvPr>
            <p:ph type="ctrTitle"/>
          </p:nvPr>
        </p:nvSpPr>
        <p:spPr>
          <a:xfrm>
            <a:off x="477980" y="1814622"/>
            <a:ext cx="7565353" cy="2446451"/>
          </a:xfrm>
        </p:spPr>
        <p:txBody>
          <a:bodyPr anchor="b">
            <a:noAutofit/>
          </a:bodyPr>
          <a:lstStyle/>
          <a:p>
            <a:pPr algn="l"/>
            <a:r>
              <a:rPr lang="de-AT" sz="1400" dirty="0"/>
              <a:t>PPB.02204UB</a:t>
            </a:r>
            <a:br>
              <a:rPr lang="de-AT" sz="4800" dirty="0"/>
            </a:br>
            <a:r>
              <a:rPr lang="de-AT" sz="4800" dirty="0"/>
              <a:t>Allgemeine Psychologie I</a:t>
            </a:r>
            <a:br>
              <a:rPr lang="de-AT" sz="4800" dirty="0"/>
            </a:br>
            <a:r>
              <a:rPr lang="de-AT" sz="4800" dirty="0"/>
              <a:t>02 - Methoden</a:t>
            </a:r>
          </a:p>
        </p:txBody>
      </p:sp>
      <p:sp>
        <p:nvSpPr>
          <p:cNvPr id="3" name="Subtitle 2">
            <a:extLst>
              <a:ext uri="{FF2B5EF4-FFF2-40B4-BE49-F238E27FC236}">
                <a16:creationId xmlns:a16="http://schemas.microsoft.com/office/drawing/2014/main" id="{8D2B7D97-0D79-95AD-0525-FA71C5816371}"/>
              </a:ext>
            </a:extLst>
          </p:cNvPr>
          <p:cNvSpPr>
            <a:spLocks noGrp="1"/>
          </p:cNvSpPr>
          <p:nvPr>
            <p:ph type="subTitle" idx="1"/>
          </p:nvPr>
        </p:nvSpPr>
        <p:spPr>
          <a:xfrm>
            <a:off x="477980" y="4872922"/>
            <a:ext cx="4023359" cy="1208141"/>
          </a:xfrm>
        </p:spPr>
        <p:txBody>
          <a:bodyPr>
            <a:normAutofit/>
          </a:bodyPr>
          <a:lstStyle/>
          <a:p>
            <a:pPr algn="l"/>
            <a:r>
              <a:rPr lang="de-AT" dirty="0"/>
              <a:t>Natalia </a:t>
            </a:r>
            <a:r>
              <a:rPr lang="de-AT" dirty="0" err="1"/>
              <a:t>Zaretskaya</a:t>
            </a:r>
            <a:endParaRPr lang="de-AT" dirty="0"/>
          </a:p>
        </p:txBody>
      </p:sp>
      <p:sp>
        <p:nvSpPr>
          <p:cNvPr id="13" name="Rectangle 12">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1200" cap="none" spc="0" normalizeH="0" baseline="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AT" sz="1800" b="0" i="0" u="none" strike="noStrike" kern="1200" cap="none" spc="0" normalizeH="0" baseline="0">
              <a:ln>
                <a:noFill/>
              </a:ln>
              <a:solidFill>
                <a:prstClr val="white"/>
              </a:solidFill>
              <a:effectLst/>
              <a:uLnTx/>
              <a:uFillTx/>
              <a:latin typeface="Calibri" panose="020F0502020204030204"/>
              <a:ea typeface="+mn-ea"/>
              <a:cs typeface="+mn-cs"/>
            </a:endParaRPr>
          </a:p>
        </p:txBody>
      </p:sp>
      <p:pic>
        <p:nvPicPr>
          <p:cNvPr id="14" name="Picture 4">
            <a:extLst>
              <a:ext uri="{FF2B5EF4-FFF2-40B4-BE49-F238E27FC236}">
                <a16:creationId xmlns:a16="http://schemas.microsoft.com/office/drawing/2014/main" id="{5E72C509-CCA4-440A-AC76-E42E9252AB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15" y="-1"/>
            <a:ext cx="1631045" cy="1393397"/>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cap="flat">
                <a:solidFill>
                  <a:srgbClr val="3465A4"/>
                </a:solidFill>
                <a:round/>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pic>
        <p:nvPicPr>
          <p:cNvPr id="6" name="Graphic 5">
            <a:extLst>
              <a:ext uri="{FF2B5EF4-FFF2-40B4-BE49-F238E27FC236}">
                <a16:creationId xmlns:a16="http://schemas.microsoft.com/office/drawing/2014/main" id="{D694D360-1318-4A80-B88B-2F72DB703C8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769137" y="-255899"/>
            <a:ext cx="2055774" cy="2055774"/>
          </a:xfrm>
          <a:prstGeom prst="rect">
            <a:avLst/>
          </a:prstGeom>
        </p:spPr>
      </p:pic>
    </p:spTree>
    <p:extLst>
      <p:ext uri="{BB962C8B-B14F-4D97-AF65-F5344CB8AC3E}">
        <p14:creationId xmlns:p14="http://schemas.microsoft.com/office/powerpoint/2010/main" val="35442799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56579C-DCD1-8989-CE7B-C0FA5E1F7A6E}"/>
              </a:ext>
            </a:extLst>
          </p:cNvPr>
          <p:cNvSpPr>
            <a:spLocks noGrp="1"/>
          </p:cNvSpPr>
          <p:nvPr>
            <p:ph type="title"/>
          </p:nvPr>
        </p:nvSpPr>
        <p:spPr/>
        <p:txBody>
          <a:bodyPr/>
          <a:lstStyle/>
          <a:p>
            <a:r>
              <a:rPr lang="en-AT" dirty="0"/>
              <a:t>Ergebnisse</a:t>
            </a:r>
          </a:p>
        </p:txBody>
      </p:sp>
      <p:graphicFrame>
        <p:nvGraphicFramePr>
          <p:cNvPr id="6" name="Content Placeholder 5">
            <a:extLst>
              <a:ext uri="{FF2B5EF4-FFF2-40B4-BE49-F238E27FC236}">
                <a16:creationId xmlns:a16="http://schemas.microsoft.com/office/drawing/2014/main" id="{956FF737-82A4-17E7-C19E-EDA12F9CD39C}"/>
              </a:ext>
            </a:extLst>
          </p:cNvPr>
          <p:cNvGraphicFramePr>
            <a:graphicFrameLocks noGrp="1"/>
          </p:cNvGraphicFramePr>
          <p:nvPr>
            <p:ph idx="1"/>
            <p:extLst>
              <p:ext uri="{D42A27DB-BD31-4B8C-83A1-F6EECF244321}">
                <p14:modId xmlns:p14="http://schemas.microsoft.com/office/powerpoint/2010/main" val="1705324653"/>
              </p:ext>
            </p:extLst>
          </p:nvPr>
        </p:nvGraphicFramePr>
        <p:xfrm>
          <a:off x="838200" y="1825625"/>
          <a:ext cx="10515600" cy="4351338"/>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4207288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4C2DB3-797A-40C0-DB71-DA1625874068}"/>
              </a:ext>
            </a:extLst>
          </p:cNvPr>
          <p:cNvSpPr>
            <a:spLocks noGrp="1"/>
          </p:cNvSpPr>
          <p:nvPr>
            <p:ph type="title"/>
          </p:nvPr>
        </p:nvSpPr>
        <p:spPr/>
        <p:txBody>
          <a:bodyPr/>
          <a:lstStyle/>
          <a:p>
            <a:r>
              <a:rPr lang="de-AT"/>
              <a:t>Stroop-Experiment</a:t>
            </a:r>
          </a:p>
        </p:txBody>
      </p:sp>
      <p:graphicFrame>
        <p:nvGraphicFramePr>
          <p:cNvPr id="4" name="Content Placeholder 3">
            <a:extLst>
              <a:ext uri="{FF2B5EF4-FFF2-40B4-BE49-F238E27FC236}">
                <a16:creationId xmlns:a16="http://schemas.microsoft.com/office/drawing/2014/main" id="{8E3BC453-F6AB-42EE-68BB-3BC961C1ADBD}"/>
              </a:ext>
            </a:extLst>
          </p:cNvPr>
          <p:cNvGraphicFramePr>
            <a:graphicFrameLocks noGrp="1" noChangeAspect="1"/>
          </p:cNvGraphicFramePr>
          <p:nvPr>
            <p:ph idx="1"/>
            <p:extLst>
              <p:ext uri="{D42A27DB-BD31-4B8C-83A1-F6EECF244321}">
                <p14:modId xmlns:p14="http://schemas.microsoft.com/office/powerpoint/2010/main" val="2530126512"/>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136485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42FC5B-13F1-A1B3-5D4F-5228B272C36C}"/>
              </a:ext>
            </a:extLst>
          </p:cNvPr>
          <p:cNvSpPr>
            <a:spLocks noGrp="1"/>
          </p:cNvSpPr>
          <p:nvPr>
            <p:ph type="title"/>
          </p:nvPr>
        </p:nvSpPr>
        <p:spPr/>
        <p:txBody>
          <a:bodyPr/>
          <a:lstStyle/>
          <a:p>
            <a:r>
              <a:rPr lang="en-AT" dirty="0"/>
              <a:t>Reaktionszeit</a:t>
            </a:r>
            <a:r>
              <a:rPr lang="en-US" dirty="0"/>
              <a:t>/</a:t>
            </a:r>
            <a:r>
              <a:rPr lang="en-US" dirty="0" err="1"/>
              <a:t>Reaktion</a:t>
            </a:r>
            <a:r>
              <a:rPr lang="en-US" dirty="0"/>
              <a:t> Time/ RT</a:t>
            </a:r>
            <a:endParaRPr lang="en-AT" dirty="0"/>
          </a:p>
        </p:txBody>
      </p:sp>
      <p:pic>
        <p:nvPicPr>
          <p:cNvPr id="9" name="Content Placeholder 8">
            <a:extLst>
              <a:ext uri="{FF2B5EF4-FFF2-40B4-BE49-F238E27FC236}">
                <a16:creationId xmlns:a16="http://schemas.microsoft.com/office/drawing/2014/main" id="{A272ACB1-AF74-179D-A93E-36AC63F59164}"/>
              </a:ext>
            </a:extLst>
          </p:cNvPr>
          <p:cNvPicPr>
            <a:picLocks noGrp="1" noChangeAspect="1"/>
          </p:cNvPicPr>
          <p:nvPr>
            <p:ph sz="half" idx="2"/>
          </p:nvPr>
        </p:nvPicPr>
        <p:blipFill>
          <a:blip r:embed="rId3"/>
          <a:stretch>
            <a:fillRect/>
          </a:stretch>
        </p:blipFill>
        <p:spPr>
          <a:xfrm>
            <a:off x="6172200" y="2038567"/>
            <a:ext cx="5181600" cy="3925454"/>
          </a:xfrm>
          <a:prstGeom prst="rect">
            <a:avLst/>
          </a:prstGeom>
        </p:spPr>
      </p:pic>
      <p:sp>
        <p:nvSpPr>
          <p:cNvPr id="11" name="TextBox 10">
            <a:extLst>
              <a:ext uri="{FF2B5EF4-FFF2-40B4-BE49-F238E27FC236}">
                <a16:creationId xmlns:a16="http://schemas.microsoft.com/office/drawing/2014/main" id="{D96709D0-A3B5-A5BE-D247-3D815A16476B}"/>
              </a:ext>
            </a:extLst>
          </p:cNvPr>
          <p:cNvSpPr txBox="1"/>
          <p:nvPr/>
        </p:nvSpPr>
        <p:spPr bwMode="auto">
          <a:xfrm>
            <a:off x="8166100" y="2624666"/>
            <a:ext cx="1193800" cy="523220"/>
          </a:xfrm>
          <a:prstGeom prst="rect">
            <a:avLst/>
          </a:prstGeom>
          <a:noFill/>
          <a:ln w="9525">
            <a:noFill/>
            <a:round/>
            <a:headEnd/>
            <a:tailEnd/>
          </a:ln>
        </p:spPr>
        <p:txBody>
          <a:bodyPr wrap="square">
            <a:spAutoFit/>
          </a:bodyPr>
          <a:lstStyle/>
          <a:p>
            <a:pPr algn="ctr"/>
            <a:r>
              <a:rPr lang="de-AT" sz="2800" dirty="0">
                <a:solidFill>
                  <a:srgbClr val="FF0000"/>
                </a:solidFill>
              </a:rPr>
              <a:t>GREEN</a:t>
            </a:r>
            <a:endParaRPr lang="en-AT" sz="2800" dirty="0"/>
          </a:p>
        </p:txBody>
      </p:sp>
      <p:pic>
        <p:nvPicPr>
          <p:cNvPr id="8" name="Content Placeholder 7">
            <a:extLst>
              <a:ext uri="{FF2B5EF4-FFF2-40B4-BE49-F238E27FC236}">
                <a16:creationId xmlns:a16="http://schemas.microsoft.com/office/drawing/2014/main" id="{5EAEE0CA-D36A-4130-B8D8-7AB3CA0489FF}"/>
              </a:ext>
            </a:extLst>
          </p:cNvPr>
          <p:cNvPicPr>
            <a:picLocks noGrp="1" noChangeAspect="1"/>
          </p:cNvPicPr>
          <p:nvPr>
            <p:ph sz="half" idx="1"/>
          </p:nvPr>
        </p:nvPicPr>
        <p:blipFill>
          <a:blip r:embed="rId4" cstate="print">
            <a:extLst>
              <a:ext uri="{28A0092B-C50C-407E-A947-70E740481C1C}">
                <a14:useLocalDpi xmlns:a14="http://schemas.microsoft.com/office/drawing/2010/main" val="0"/>
              </a:ext>
            </a:extLst>
          </a:blip>
          <a:stretch>
            <a:fillRect/>
          </a:stretch>
        </p:blipFill>
        <p:spPr>
          <a:xfrm>
            <a:off x="838200" y="2058194"/>
            <a:ext cx="5181600" cy="3886200"/>
          </a:xfrm>
        </p:spPr>
      </p:pic>
    </p:spTree>
    <p:extLst>
      <p:ext uri="{BB962C8B-B14F-4D97-AF65-F5344CB8AC3E}">
        <p14:creationId xmlns:p14="http://schemas.microsoft.com/office/powerpoint/2010/main" val="38658876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42FC5B-13F1-A1B3-5D4F-5228B272C36C}"/>
              </a:ext>
            </a:extLst>
          </p:cNvPr>
          <p:cNvSpPr>
            <a:spLocks noGrp="1"/>
          </p:cNvSpPr>
          <p:nvPr>
            <p:ph type="title"/>
          </p:nvPr>
        </p:nvSpPr>
        <p:spPr/>
        <p:txBody>
          <a:bodyPr/>
          <a:lstStyle/>
          <a:p>
            <a:r>
              <a:rPr lang="en-US" dirty="0" err="1"/>
              <a:t>Wahrnehmungslabor</a:t>
            </a:r>
            <a:endParaRPr lang="en-AT" dirty="0"/>
          </a:p>
        </p:txBody>
      </p:sp>
      <p:pic>
        <p:nvPicPr>
          <p:cNvPr id="17" name="Content Placeholder 16">
            <a:extLst>
              <a:ext uri="{FF2B5EF4-FFF2-40B4-BE49-F238E27FC236}">
                <a16:creationId xmlns:a16="http://schemas.microsoft.com/office/drawing/2014/main" id="{70C3D5B1-79E2-46A8-8D9A-2D069E083D72}"/>
              </a:ext>
            </a:extLst>
          </p:cNvPr>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4211778" y="1825625"/>
            <a:ext cx="3263503" cy="4351338"/>
          </a:xfrm>
        </p:spPr>
      </p:pic>
      <p:pic>
        <p:nvPicPr>
          <p:cNvPr id="15" name="Content Placeholder 14">
            <a:extLst>
              <a:ext uri="{FF2B5EF4-FFF2-40B4-BE49-F238E27FC236}">
                <a16:creationId xmlns:a16="http://schemas.microsoft.com/office/drawing/2014/main" id="{E3546E4E-2E41-49EF-92B1-165B9DF9F466}"/>
              </a:ext>
            </a:extLst>
          </p:cNvPr>
          <p:cNvPicPr>
            <a:picLocks noGrp="1" noChangeAspect="1"/>
          </p:cNvPicPr>
          <p:nvPr>
            <p:ph sz="half" idx="1"/>
          </p:nvPr>
        </p:nvPicPr>
        <p:blipFill>
          <a:blip r:embed="rId4" cstate="print">
            <a:extLst>
              <a:ext uri="{28A0092B-C50C-407E-A947-70E740481C1C}">
                <a14:useLocalDpi xmlns:a14="http://schemas.microsoft.com/office/drawing/2010/main" val="0"/>
              </a:ext>
            </a:extLst>
          </a:blip>
          <a:stretch>
            <a:fillRect/>
          </a:stretch>
        </p:blipFill>
        <p:spPr>
          <a:xfrm>
            <a:off x="838200" y="1825625"/>
            <a:ext cx="3263503" cy="4351338"/>
          </a:xfrm>
        </p:spPr>
      </p:pic>
      <p:pic>
        <p:nvPicPr>
          <p:cNvPr id="19" name="Picture 18">
            <a:extLst>
              <a:ext uri="{FF2B5EF4-FFF2-40B4-BE49-F238E27FC236}">
                <a16:creationId xmlns:a16="http://schemas.microsoft.com/office/drawing/2014/main" id="{F5E07068-4FD6-48C9-9D26-615C0132243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6200000">
            <a:off x="8115084" y="1882383"/>
            <a:ext cx="3178366" cy="4237821"/>
          </a:xfrm>
          <a:prstGeom prst="rect">
            <a:avLst/>
          </a:prstGeom>
        </p:spPr>
      </p:pic>
    </p:spTree>
    <p:extLst>
      <p:ext uri="{BB962C8B-B14F-4D97-AF65-F5344CB8AC3E}">
        <p14:creationId xmlns:p14="http://schemas.microsoft.com/office/powerpoint/2010/main" val="16678852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E56F47-3D13-1AC1-1C94-97FE3CA6012E}"/>
              </a:ext>
            </a:extLst>
          </p:cNvPr>
          <p:cNvSpPr>
            <a:spLocks noGrp="1"/>
          </p:cNvSpPr>
          <p:nvPr>
            <p:ph type="title"/>
          </p:nvPr>
        </p:nvSpPr>
        <p:spPr/>
        <p:txBody>
          <a:bodyPr/>
          <a:lstStyle/>
          <a:p>
            <a:r>
              <a:rPr lang="en-AT" dirty="0"/>
              <a:t>Fehlerrate: speed-accuracy tradeoff</a:t>
            </a:r>
          </a:p>
        </p:txBody>
      </p:sp>
      <p:graphicFrame>
        <p:nvGraphicFramePr>
          <p:cNvPr id="14" name="Content Placeholder 13">
            <a:extLst>
              <a:ext uri="{FF2B5EF4-FFF2-40B4-BE49-F238E27FC236}">
                <a16:creationId xmlns:a16="http://schemas.microsoft.com/office/drawing/2014/main" id="{FA61A747-F33F-63F2-5C41-38B9D43D0D5A}"/>
              </a:ext>
            </a:extLst>
          </p:cNvPr>
          <p:cNvGraphicFramePr>
            <a:graphicFrameLocks noGrp="1"/>
          </p:cNvGraphicFramePr>
          <p:nvPr>
            <p:ph idx="1"/>
            <p:extLst>
              <p:ext uri="{D42A27DB-BD31-4B8C-83A1-F6EECF244321}">
                <p14:modId xmlns:p14="http://schemas.microsoft.com/office/powerpoint/2010/main" val="1323123303"/>
              </p:ext>
            </p:extLst>
          </p:nvPr>
        </p:nvGraphicFramePr>
        <p:xfrm>
          <a:off x="838200" y="1825625"/>
          <a:ext cx="10515600" cy="4351338"/>
        </p:xfrm>
        <a:graphic>
          <a:graphicData uri="http://schemas.openxmlformats.org/drawingml/2006/chart">
            <c:chart xmlns:c="http://schemas.openxmlformats.org/drawingml/2006/chart" xmlns:r="http://schemas.openxmlformats.org/officeDocument/2006/relationships" r:id="rId3"/>
          </a:graphicData>
        </a:graphic>
      </p:graphicFrame>
      <p:sp>
        <p:nvSpPr>
          <p:cNvPr id="24" name="Rectangle 23">
            <a:extLst>
              <a:ext uri="{FF2B5EF4-FFF2-40B4-BE49-F238E27FC236}">
                <a16:creationId xmlns:a16="http://schemas.microsoft.com/office/drawing/2014/main" id="{358622F2-6D4D-3023-2A94-133CD9A9E153}"/>
              </a:ext>
            </a:extLst>
          </p:cNvPr>
          <p:cNvSpPr/>
          <p:nvPr/>
        </p:nvSpPr>
        <p:spPr>
          <a:xfrm>
            <a:off x="8216684" y="1825625"/>
            <a:ext cx="1875295" cy="707886"/>
          </a:xfrm>
          <a:prstGeom prst="rect">
            <a:avLst/>
          </a:prstGeom>
        </p:spPr>
        <p:txBody>
          <a:bodyPr wrap="square" rtlCol="0" anchor="ctr">
            <a:spAutoFit/>
          </a:bodyPr>
          <a:lstStyle/>
          <a:p>
            <a:pPr algn="ctr"/>
            <a:r>
              <a:rPr lang="en-AT" sz="2000" dirty="0">
                <a:latin typeface="Arial Nova Light" panose="020B0304020202020204" pitchFamily="34" charset="0"/>
              </a:rPr>
              <a:t>Schwere Aufgabe</a:t>
            </a:r>
          </a:p>
        </p:txBody>
      </p:sp>
      <p:sp>
        <p:nvSpPr>
          <p:cNvPr id="3" name="Rectangle 2">
            <a:extLst>
              <a:ext uri="{FF2B5EF4-FFF2-40B4-BE49-F238E27FC236}">
                <a16:creationId xmlns:a16="http://schemas.microsoft.com/office/drawing/2014/main" id="{CDFBEC78-1807-4E88-9499-0BD6FEA35B3A}"/>
              </a:ext>
            </a:extLst>
          </p:cNvPr>
          <p:cNvSpPr/>
          <p:nvPr/>
        </p:nvSpPr>
        <p:spPr>
          <a:xfrm>
            <a:off x="6951643" y="1498294"/>
            <a:ext cx="4402157" cy="4994581"/>
          </a:xfrm>
          <a:prstGeom prst="rect">
            <a:avLst/>
          </a:prstGeom>
          <a:solidFill>
            <a:schemeClr val="bg1"/>
          </a:solidFill>
        </p:spPr>
        <p:txBody>
          <a:bodyPr wrap="square" rtlCol="0" anchor="ctr">
            <a:spAutoFit/>
          </a:bodyPr>
          <a:lstStyle/>
          <a:p>
            <a:pPr algn="l"/>
            <a:endParaRPr lang="de-AT" sz="2000" dirty="0">
              <a:latin typeface="Arial Nova Light" panose="020B0304020202020204" pitchFamily="34" charset="0"/>
            </a:endParaRPr>
          </a:p>
        </p:txBody>
      </p:sp>
    </p:spTree>
    <p:extLst>
      <p:ext uri="{BB962C8B-B14F-4D97-AF65-F5344CB8AC3E}">
        <p14:creationId xmlns:p14="http://schemas.microsoft.com/office/powerpoint/2010/main" val="17286240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E56F47-3D13-1AC1-1C94-97FE3CA6012E}"/>
              </a:ext>
            </a:extLst>
          </p:cNvPr>
          <p:cNvSpPr>
            <a:spLocks noGrp="1"/>
          </p:cNvSpPr>
          <p:nvPr>
            <p:ph type="title"/>
          </p:nvPr>
        </p:nvSpPr>
        <p:spPr/>
        <p:txBody>
          <a:bodyPr/>
          <a:lstStyle/>
          <a:p>
            <a:r>
              <a:rPr lang="en-AT" dirty="0"/>
              <a:t>Fehlerrate: speed-accuracy tradeoff</a:t>
            </a:r>
          </a:p>
        </p:txBody>
      </p:sp>
      <p:graphicFrame>
        <p:nvGraphicFramePr>
          <p:cNvPr id="14" name="Content Placeholder 13">
            <a:extLst>
              <a:ext uri="{FF2B5EF4-FFF2-40B4-BE49-F238E27FC236}">
                <a16:creationId xmlns:a16="http://schemas.microsoft.com/office/drawing/2014/main" id="{FA61A747-F33F-63F2-5C41-38B9D43D0D5A}"/>
              </a:ext>
            </a:extLst>
          </p:cNvPr>
          <p:cNvGraphicFramePr>
            <a:graphicFrameLocks noGrp="1"/>
          </p:cNvGraphicFramePr>
          <p:nvPr>
            <p:ph idx="1"/>
            <p:extLst>
              <p:ext uri="{D42A27DB-BD31-4B8C-83A1-F6EECF244321}">
                <p14:modId xmlns:p14="http://schemas.microsoft.com/office/powerpoint/2010/main" val="762601712"/>
              </p:ext>
            </p:extLst>
          </p:nvPr>
        </p:nvGraphicFramePr>
        <p:xfrm>
          <a:off x="838200" y="1825625"/>
          <a:ext cx="10515600" cy="4351338"/>
        </p:xfrm>
        <a:graphic>
          <a:graphicData uri="http://schemas.openxmlformats.org/drawingml/2006/chart">
            <c:chart xmlns:c="http://schemas.openxmlformats.org/drawingml/2006/chart" xmlns:r="http://schemas.openxmlformats.org/officeDocument/2006/relationships" r:id="rId3"/>
          </a:graphicData>
        </a:graphic>
      </p:graphicFrame>
      <p:sp>
        <p:nvSpPr>
          <p:cNvPr id="23" name="Rectangle 22">
            <a:extLst>
              <a:ext uri="{FF2B5EF4-FFF2-40B4-BE49-F238E27FC236}">
                <a16:creationId xmlns:a16="http://schemas.microsoft.com/office/drawing/2014/main" id="{8CB528BA-4833-15B5-32EA-4114D92A6DB4}"/>
              </a:ext>
            </a:extLst>
          </p:cNvPr>
          <p:cNvSpPr/>
          <p:nvPr/>
        </p:nvSpPr>
        <p:spPr>
          <a:xfrm>
            <a:off x="3879742" y="1825625"/>
            <a:ext cx="1875295" cy="707886"/>
          </a:xfrm>
          <a:prstGeom prst="rect">
            <a:avLst/>
          </a:prstGeom>
        </p:spPr>
        <p:txBody>
          <a:bodyPr wrap="square" rtlCol="0" anchor="ctr">
            <a:spAutoFit/>
          </a:bodyPr>
          <a:lstStyle/>
          <a:p>
            <a:pPr algn="ctr"/>
            <a:r>
              <a:rPr lang="en-AT" sz="2000" dirty="0">
                <a:latin typeface="Arial Nova Light" panose="020B0304020202020204" pitchFamily="34" charset="0"/>
              </a:rPr>
              <a:t>Leichte Aufgabe</a:t>
            </a:r>
          </a:p>
        </p:txBody>
      </p:sp>
      <p:sp>
        <p:nvSpPr>
          <p:cNvPr id="24" name="Rectangle 23">
            <a:extLst>
              <a:ext uri="{FF2B5EF4-FFF2-40B4-BE49-F238E27FC236}">
                <a16:creationId xmlns:a16="http://schemas.microsoft.com/office/drawing/2014/main" id="{358622F2-6D4D-3023-2A94-133CD9A9E153}"/>
              </a:ext>
            </a:extLst>
          </p:cNvPr>
          <p:cNvSpPr/>
          <p:nvPr/>
        </p:nvSpPr>
        <p:spPr>
          <a:xfrm>
            <a:off x="8216684" y="1825625"/>
            <a:ext cx="1875295" cy="707886"/>
          </a:xfrm>
          <a:prstGeom prst="rect">
            <a:avLst/>
          </a:prstGeom>
        </p:spPr>
        <p:txBody>
          <a:bodyPr wrap="square" rtlCol="0" anchor="ctr">
            <a:spAutoFit/>
          </a:bodyPr>
          <a:lstStyle/>
          <a:p>
            <a:pPr algn="ctr"/>
            <a:r>
              <a:rPr lang="en-AT" sz="2000" dirty="0">
                <a:latin typeface="Arial Nova Light" panose="020B0304020202020204" pitchFamily="34" charset="0"/>
              </a:rPr>
              <a:t>Schwere Aufgabe</a:t>
            </a:r>
          </a:p>
        </p:txBody>
      </p:sp>
    </p:spTree>
    <p:extLst>
      <p:ext uri="{BB962C8B-B14F-4D97-AF65-F5344CB8AC3E}">
        <p14:creationId xmlns:p14="http://schemas.microsoft.com/office/powerpoint/2010/main" val="25231727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1A9325-6F90-4E5E-BB34-68BA877A05AC}"/>
              </a:ext>
            </a:extLst>
          </p:cNvPr>
          <p:cNvSpPr>
            <a:spLocks noGrp="1"/>
          </p:cNvSpPr>
          <p:nvPr>
            <p:ph type="title"/>
          </p:nvPr>
        </p:nvSpPr>
        <p:spPr/>
        <p:txBody>
          <a:bodyPr>
            <a:normAutofit/>
          </a:bodyPr>
          <a:lstStyle/>
          <a:p>
            <a:r>
              <a:rPr lang="de-AT" dirty="0" err="1"/>
              <a:t>Alternativergebniss</a:t>
            </a:r>
            <a:r>
              <a:rPr lang="de-AT" dirty="0"/>
              <a:t> </a:t>
            </a:r>
            <a:r>
              <a:rPr lang="en-US" dirty="0"/>
              <a:t>von Stroop-Experiment</a:t>
            </a:r>
            <a:endParaRPr lang="de-AT" dirty="0"/>
          </a:p>
        </p:txBody>
      </p:sp>
      <p:graphicFrame>
        <p:nvGraphicFramePr>
          <p:cNvPr id="4" name="Content Placeholder 5">
            <a:extLst>
              <a:ext uri="{FF2B5EF4-FFF2-40B4-BE49-F238E27FC236}">
                <a16:creationId xmlns:a16="http://schemas.microsoft.com/office/drawing/2014/main" id="{762B9118-C9EC-4512-A547-9DFBE685B1C9}"/>
              </a:ext>
            </a:extLst>
          </p:cNvPr>
          <p:cNvGraphicFramePr>
            <a:graphicFrameLocks noGrp="1"/>
          </p:cNvGraphicFramePr>
          <p:nvPr>
            <p:ph sz="half" idx="1"/>
            <p:extLst>
              <p:ext uri="{D42A27DB-BD31-4B8C-83A1-F6EECF244321}">
                <p14:modId xmlns:p14="http://schemas.microsoft.com/office/powerpoint/2010/main" val="2907670210"/>
              </p:ext>
            </p:extLst>
          </p:nvPr>
        </p:nvGraphicFramePr>
        <p:xfrm>
          <a:off x="838200" y="1825625"/>
          <a:ext cx="5181600" cy="4351338"/>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6" name="Content Placeholder 5">
            <a:extLst>
              <a:ext uri="{FF2B5EF4-FFF2-40B4-BE49-F238E27FC236}">
                <a16:creationId xmlns:a16="http://schemas.microsoft.com/office/drawing/2014/main" id="{69CC2033-19D3-4F39-A7DE-6C99904A335F}"/>
              </a:ext>
            </a:extLst>
          </p:cNvPr>
          <p:cNvGraphicFramePr>
            <a:graphicFrameLocks noGrp="1"/>
          </p:cNvGraphicFramePr>
          <p:nvPr>
            <p:ph sz="half" idx="2"/>
            <p:extLst>
              <p:ext uri="{D42A27DB-BD31-4B8C-83A1-F6EECF244321}">
                <p14:modId xmlns:p14="http://schemas.microsoft.com/office/powerpoint/2010/main" val="3216639570"/>
              </p:ext>
            </p:extLst>
          </p:nvPr>
        </p:nvGraphicFramePr>
        <p:xfrm>
          <a:off x="6172200" y="1825625"/>
          <a:ext cx="5181600" cy="4351338"/>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706755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Content Placeholder 9">
            <a:extLst>
              <a:ext uri="{FF2B5EF4-FFF2-40B4-BE49-F238E27FC236}">
                <a16:creationId xmlns:a16="http://schemas.microsoft.com/office/drawing/2014/main" id="{3349FFFA-77DF-A255-296B-A905A4A8CE2F}"/>
              </a:ext>
            </a:extLst>
          </p:cNvPr>
          <p:cNvPicPr>
            <a:picLocks noGrp="1" noChangeAspect="1"/>
          </p:cNvPicPr>
          <p:nvPr>
            <p:ph sz="half" idx="1"/>
          </p:nvPr>
        </p:nvPicPr>
        <p:blipFill>
          <a:blip r:embed="rId3"/>
          <a:stretch>
            <a:fillRect/>
          </a:stretch>
        </p:blipFill>
        <p:spPr>
          <a:xfrm>
            <a:off x="838200" y="2096047"/>
            <a:ext cx="5181600" cy="3810494"/>
          </a:xfrm>
          <a:prstGeom prst="rect">
            <a:avLst/>
          </a:prstGeom>
        </p:spPr>
      </p:pic>
      <p:sp>
        <p:nvSpPr>
          <p:cNvPr id="8" name="Trapezoid 7">
            <a:extLst>
              <a:ext uri="{FF2B5EF4-FFF2-40B4-BE49-F238E27FC236}">
                <a16:creationId xmlns:a16="http://schemas.microsoft.com/office/drawing/2014/main" id="{225DB32B-D11A-4C4C-B011-B7DE8909FD37}"/>
              </a:ext>
            </a:extLst>
          </p:cNvPr>
          <p:cNvSpPr/>
          <p:nvPr/>
        </p:nvSpPr>
        <p:spPr>
          <a:xfrm rot="16491761">
            <a:off x="4156769" y="2858059"/>
            <a:ext cx="1280160" cy="2103120"/>
          </a:xfrm>
          <a:prstGeom prst="trapezoid">
            <a:avLst>
              <a:gd name="adj" fmla="val 10248"/>
            </a:avLst>
          </a:prstGeom>
          <a:solidFill>
            <a:schemeClr val="bg1"/>
          </a:solidFill>
        </p:spPr>
        <p:txBody>
          <a:bodyPr wrap="square" rtlCol="0" anchor="ctr">
            <a:spAutoFit/>
          </a:bodyPr>
          <a:lstStyle/>
          <a:p>
            <a:pPr algn="l"/>
            <a:endParaRPr lang="de-AT" sz="2000" dirty="0">
              <a:latin typeface="Arial Nova Light" panose="020B0304020202020204" pitchFamily="34" charset="0"/>
            </a:endParaRPr>
          </a:p>
        </p:txBody>
      </p:sp>
      <p:sp>
        <p:nvSpPr>
          <p:cNvPr id="2" name="Title 1">
            <a:extLst>
              <a:ext uri="{FF2B5EF4-FFF2-40B4-BE49-F238E27FC236}">
                <a16:creationId xmlns:a16="http://schemas.microsoft.com/office/drawing/2014/main" id="{8FF7D7E7-E678-4440-9A0C-5925F2B71369}"/>
              </a:ext>
            </a:extLst>
          </p:cNvPr>
          <p:cNvSpPr>
            <a:spLocks noGrp="1"/>
          </p:cNvSpPr>
          <p:nvPr>
            <p:ph type="title"/>
          </p:nvPr>
        </p:nvSpPr>
        <p:spPr/>
        <p:txBody>
          <a:bodyPr/>
          <a:lstStyle/>
          <a:p>
            <a:r>
              <a:rPr lang="en-AT" dirty="0"/>
              <a:t>Registrierung von Blickbewegungn</a:t>
            </a:r>
          </a:p>
        </p:txBody>
      </p:sp>
      <p:sp>
        <p:nvSpPr>
          <p:cNvPr id="15" name="TextBox 14">
            <a:extLst>
              <a:ext uri="{FF2B5EF4-FFF2-40B4-BE49-F238E27FC236}">
                <a16:creationId xmlns:a16="http://schemas.microsoft.com/office/drawing/2014/main" id="{126DFEDE-626E-0EB9-8AF7-AECA6719A418}"/>
              </a:ext>
            </a:extLst>
          </p:cNvPr>
          <p:cNvSpPr txBox="1"/>
          <p:nvPr/>
        </p:nvSpPr>
        <p:spPr bwMode="auto">
          <a:xfrm>
            <a:off x="0" y="6488668"/>
            <a:ext cx="6098582" cy="369332"/>
          </a:xfrm>
          <a:prstGeom prst="rect">
            <a:avLst/>
          </a:prstGeom>
          <a:noFill/>
          <a:ln w="9525">
            <a:noFill/>
            <a:round/>
            <a:headEnd/>
            <a:tailEnd/>
          </a:ln>
        </p:spPr>
        <p:txBody>
          <a:bodyPr wrap="square">
            <a:spAutoFit/>
          </a:bodyPr>
          <a:lstStyle/>
          <a:p>
            <a:r>
              <a:rPr lang="en-GB" dirty="0" err="1">
                <a:latin typeface="Arial Nova Light" panose="020B0304020202020204" pitchFamily="34" charset="0"/>
              </a:rPr>
              <a:t>Bildquelle</a:t>
            </a:r>
            <a:r>
              <a:rPr lang="en-GB" dirty="0">
                <a:latin typeface="Arial Nova Light" panose="020B0304020202020204" pitchFamily="34" charset="0"/>
              </a:rPr>
              <a:t>: </a:t>
            </a:r>
            <a:r>
              <a:rPr lang="en-GB" dirty="0">
                <a:latin typeface="Arial Nova Light" panose="020B0304020202020204" pitchFamily="34" charset="0"/>
                <a:hlinkClick r:id="rId4"/>
              </a:rPr>
              <a:t>https://www.sr-research.com/eyelink-1000-plus/</a:t>
            </a:r>
            <a:r>
              <a:rPr lang="en-GB" dirty="0">
                <a:latin typeface="Arial Nova Light" panose="020B0304020202020204" pitchFamily="34" charset="0"/>
              </a:rPr>
              <a:t> </a:t>
            </a:r>
            <a:endParaRPr lang="en-AT" dirty="0">
              <a:latin typeface="Arial Nova Light" panose="020B0304020202020204" pitchFamily="34" charset="0"/>
            </a:endParaRPr>
          </a:p>
        </p:txBody>
      </p:sp>
      <p:sp>
        <p:nvSpPr>
          <p:cNvPr id="16" name="TextBox 15">
            <a:extLst>
              <a:ext uri="{FF2B5EF4-FFF2-40B4-BE49-F238E27FC236}">
                <a16:creationId xmlns:a16="http://schemas.microsoft.com/office/drawing/2014/main" id="{F80FE20F-8807-548B-6DBB-4A40CBAF4E85}"/>
              </a:ext>
            </a:extLst>
          </p:cNvPr>
          <p:cNvSpPr txBox="1"/>
          <p:nvPr/>
        </p:nvSpPr>
        <p:spPr bwMode="auto">
          <a:xfrm rot="248921">
            <a:off x="3766393" y="3651885"/>
            <a:ext cx="1909399" cy="523220"/>
          </a:xfrm>
          <a:prstGeom prst="rect">
            <a:avLst/>
          </a:prstGeom>
          <a:solidFill>
            <a:schemeClr val="bg1"/>
          </a:solidFill>
          <a:ln w="9525">
            <a:noFill/>
            <a:round/>
            <a:headEnd/>
            <a:tailEnd/>
          </a:ln>
        </p:spPr>
        <p:txBody>
          <a:bodyPr wrap="square">
            <a:spAutoFit/>
          </a:bodyPr>
          <a:lstStyle/>
          <a:p>
            <a:pPr algn="ctr"/>
            <a:r>
              <a:rPr lang="de-AT" sz="2800" dirty="0">
                <a:solidFill>
                  <a:srgbClr val="FF0000"/>
                </a:solidFill>
              </a:rPr>
              <a:t>GREEN</a:t>
            </a:r>
            <a:endParaRPr lang="en-AT" sz="2800" dirty="0"/>
          </a:p>
        </p:txBody>
      </p:sp>
      <p:pic>
        <p:nvPicPr>
          <p:cNvPr id="6" name="Content Placeholder 5">
            <a:extLst>
              <a:ext uri="{FF2B5EF4-FFF2-40B4-BE49-F238E27FC236}">
                <a16:creationId xmlns:a16="http://schemas.microsoft.com/office/drawing/2014/main" id="{8121B45B-929E-4BD5-A90A-08C047289409}"/>
              </a:ext>
            </a:extLst>
          </p:cNvPr>
          <p:cNvPicPr>
            <a:picLocks noGrp="1" noChangeAspect="1"/>
          </p:cNvPicPr>
          <p:nvPr>
            <p:ph sz="half" idx="2"/>
          </p:nvPr>
        </p:nvPicPr>
        <p:blipFill>
          <a:blip r:embed="rId5"/>
          <a:stretch>
            <a:fillRect/>
          </a:stretch>
        </p:blipFill>
        <p:spPr>
          <a:xfrm>
            <a:off x="6172200" y="2065605"/>
            <a:ext cx="5181600" cy="3871378"/>
          </a:xfrm>
        </p:spPr>
      </p:pic>
    </p:spTree>
    <p:extLst>
      <p:ext uri="{BB962C8B-B14F-4D97-AF65-F5344CB8AC3E}">
        <p14:creationId xmlns:p14="http://schemas.microsoft.com/office/powerpoint/2010/main" val="3204465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F7D7E7-E678-4440-9A0C-5925F2B71369}"/>
              </a:ext>
            </a:extLst>
          </p:cNvPr>
          <p:cNvSpPr>
            <a:spLocks noGrp="1"/>
          </p:cNvSpPr>
          <p:nvPr>
            <p:ph type="title"/>
          </p:nvPr>
        </p:nvSpPr>
        <p:spPr/>
        <p:txBody>
          <a:bodyPr/>
          <a:lstStyle/>
          <a:p>
            <a:r>
              <a:rPr lang="de-AT" dirty="0"/>
              <a:t>Demonstration</a:t>
            </a:r>
            <a:endParaRPr lang="en-AT" dirty="0"/>
          </a:p>
        </p:txBody>
      </p:sp>
      <p:sp>
        <p:nvSpPr>
          <p:cNvPr id="15" name="TextBox 14">
            <a:extLst>
              <a:ext uri="{FF2B5EF4-FFF2-40B4-BE49-F238E27FC236}">
                <a16:creationId xmlns:a16="http://schemas.microsoft.com/office/drawing/2014/main" id="{126DFEDE-626E-0EB9-8AF7-AECA6719A418}"/>
              </a:ext>
            </a:extLst>
          </p:cNvPr>
          <p:cNvSpPr txBox="1"/>
          <p:nvPr/>
        </p:nvSpPr>
        <p:spPr bwMode="auto">
          <a:xfrm>
            <a:off x="0" y="6488668"/>
            <a:ext cx="6098582" cy="369332"/>
          </a:xfrm>
          <a:prstGeom prst="rect">
            <a:avLst/>
          </a:prstGeom>
          <a:noFill/>
          <a:ln w="9525">
            <a:noFill/>
            <a:round/>
            <a:headEnd/>
            <a:tailEnd/>
          </a:ln>
        </p:spPr>
        <p:txBody>
          <a:bodyPr wrap="square">
            <a:spAutoFit/>
          </a:bodyPr>
          <a:lstStyle/>
          <a:p>
            <a:r>
              <a:rPr lang="en-GB" dirty="0">
                <a:latin typeface="Arial Nova Light" panose="020B0304020202020204" pitchFamily="34" charset="0"/>
                <a:hlinkClick r:id="rId3"/>
              </a:rPr>
              <a:t>https://youtu.be/jzeBKRjWVwE?si=cM7Ah8urgZwwGyCP</a:t>
            </a:r>
            <a:r>
              <a:rPr lang="en-GB" dirty="0">
                <a:latin typeface="Arial Nova Light" panose="020B0304020202020204" pitchFamily="34" charset="0"/>
              </a:rPr>
              <a:t> </a:t>
            </a:r>
            <a:endParaRPr lang="en-AT" dirty="0">
              <a:latin typeface="Arial Nova Light" panose="020B0304020202020204" pitchFamily="34" charset="0"/>
            </a:endParaRPr>
          </a:p>
        </p:txBody>
      </p:sp>
      <p:pic>
        <p:nvPicPr>
          <p:cNvPr id="11" name="Content Placeholder 10">
            <a:extLst>
              <a:ext uri="{FF2B5EF4-FFF2-40B4-BE49-F238E27FC236}">
                <a16:creationId xmlns:a16="http://schemas.microsoft.com/office/drawing/2014/main" id="{002130B9-100D-46DE-91F1-6E717855B8B6}"/>
              </a:ext>
            </a:extLst>
          </p:cNvPr>
          <p:cNvPicPr>
            <a:picLocks noGrp="1" noChangeAspect="1"/>
          </p:cNvPicPr>
          <p:nvPr>
            <p:ph idx="1"/>
          </p:nvPr>
        </p:nvPicPr>
        <p:blipFill>
          <a:blip r:embed="rId4"/>
          <a:stretch>
            <a:fillRect/>
          </a:stretch>
        </p:blipFill>
        <p:spPr>
          <a:xfrm>
            <a:off x="2661574" y="1825625"/>
            <a:ext cx="6868852" cy="4351338"/>
          </a:xfrm>
        </p:spPr>
      </p:pic>
    </p:spTree>
    <p:extLst>
      <p:ext uri="{BB962C8B-B14F-4D97-AF65-F5344CB8AC3E}">
        <p14:creationId xmlns:p14="http://schemas.microsoft.com/office/powerpoint/2010/main" val="4645640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702BA2-5D18-8F56-F7D6-6F038E3A9F97}"/>
              </a:ext>
            </a:extLst>
          </p:cNvPr>
          <p:cNvSpPr>
            <a:spLocks noGrp="1"/>
          </p:cNvSpPr>
          <p:nvPr>
            <p:ph type="title"/>
          </p:nvPr>
        </p:nvSpPr>
        <p:spPr/>
        <p:txBody>
          <a:bodyPr/>
          <a:lstStyle/>
          <a:p>
            <a:r>
              <a:rPr lang="en-AT" dirty="0"/>
              <a:t>Pupillometrie</a:t>
            </a:r>
            <a:r>
              <a:rPr lang="de-AT" dirty="0"/>
              <a:t> in kognitiven Neurowissenschaften</a:t>
            </a:r>
            <a:endParaRPr lang="en-AT" dirty="0"/>
          </a:p>
        </p:txBody>
      </p:sp>
      <p:sp>
        <p:nvSpPr>
          <p:cNvPr id="5" name="Content Placeholder 4">
            <a:extLst>
              <a:ext uri="{FF2B5EF4-FFF2-40B4-BE49-F238E27FC236}">
                <a16:creationId xmlns:a16="http://schemas.microsoft.com/office/drawing/2014/main" id="{B40CC7D5-4F12-4043-A457-52AB58469B7D}"/>
              </a:ext>
            </a:extLst>
          </p:cNvPr>
          <p:cNvSpPr>
            <a:spLocks noGrp="1"/>
          </p:cNvSpPr>
          <p:nvPr>
            <p:ph sz="half" idx="1"/>
          </p:nvPr>
        </p:nvSpPr>
        <p:spPr/>
        <p:txBody>
          <a:bodyPr/>
          <a:lstStyle/>
          <a:p>
            <a:r>
              <a:rPr lang="de-AT" dirty="0" err="1"/>
              <a:t>arousal</a:t>
            </a:r>
            <a:r>
              <a:rPr lang="de-AT" dirty="0"/>
              <a:t> (Erregung)</a:t>
            </a:r>
          </a:p>
          <a:p>
            <a:r>
              <a:rPr lang="de-AT" dirty="0" err="1"/>
              <a:t>cognitive</a:t>
            </a:r>
            <a:r>
              <a:rPr lang="de-AT" dirty="0"/>
              <a:t> </a:t>
            </a:r>
            <a:r>
              <a:rPr lang="de-AT" dirty="0" err="1"/>
              <a:t>load</a:t>
            </a:r>
            <a:r>
              <a:rPr lang="de-AT" dirty="0"/>
              <a:t> (kognitive Belastung) </a:t>
            </a:r>
          </a:p>
        </p:txBody>
      </p:sp>
      <p:pic>
        <p:nvPicPr>
          <p:cNvPr id="7" name="Content Placeholder 5">
            <a:extLst>
              <a:ext uri="{FF2B5EF4-FFF2-40B4-BE49-F238E27FC236}">
                <a16:creationId xmlns:a16="http://schemas.microsoft.com/office/drawing/2014/main" id="{1FC5C3CF-62FF-4E97-A2A7-2109AC1AAA02}"/>
              </a:ext>
            </a:extLst>
          </p:cNvPr>
          <p:cNvPicPr>
            <a:picLocks noGrp="1" noChangeAspect="1"/>
          </p:cNvPicPr>
          <p:nvPr>
            <p:ph sz="half" idx="2"/>
          </p:nvPr>
        </p:nvPicPr>
        <p:blipFill>
          <a:blip r:embed="rId3"/>
          <a:stretch>
            <a:fillRect/>
          </a:stretch>
        </p:blipFill>
        <p:spPr>
          <a:xfrm>
            <a:off x="6172200" y="2065605"/>
            <a:ext cx="5181600" cy="3871378"/>
          </a:xfrm>
        </p:spPr>
      </p:pic>
    </p:spTree>
    <p:extLst>
      <p:ext uri="{BB962C8B-B14F-4D97-AF65-F5344CB8AC3E}">
        <p14:creationId xmlns:p14="http://schemas.microsoft.com/office/powerpoint/2010/main" val="27950392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4116A116-4960-40C7-8614-506682D7DDAB}"/>
              </a:ext>
            </a:extLst>
          </p:cNvPr>
          <p:cNvSpPr>
            <a:spLocks noGrp="1"/>
          </p:cNvSpPr>
          <p:nvPr>
            <p:ph type="title"/>
          </p:nvPr>
        </p:nvSpPr>
        <p:spPr/>
        <p:txBody>
          <a:bodyPr/>
          <a:lstStyle/>
          <a:p>
            <a:r>
              <a:rPr lang="de-AT" dirty="0"/>
              <a:t>Q&amp;A ist offen!</a:t>
            </a:r>
            <a:endParaRPr lang="en-US" dirty="0"/>
          </a:p>
        </p:txBody>
      </p:sp>
      <p:pic>
        <p:nvPicPr>
          <p:cNvPr id="12" name="Content Placeholder 11">
            <a:extLst>
              <a:ext uri="{FF2B5EF4-FFF2-40B4-BE49-F238E27FC236}">
                <a16:creationId xmlns:a16="http://schemas.microsoft.com/office/drawing/2014/main" id="{7F86E2C4-3BC7-44DC-B9D0-2C8A7C6CBE9E}"/>
              </a:ext>
            </a:extLst>
          </p:cNvPr>
          <p:cNvPicPr>
            <a:picLocks noGrp="1" noChangeAspect="1"/>
          </p:cNvPicPr>
          <p:nvPr>
            <p:ph idx="1"/>
          </p:nvPr>
        </p:nvPicPr>
        <p:blipFill>
          <a:blip r:embed="rId3"/>
          <a:stretch>
            <a:fillRect/>
          </a:stretch>
        </p:blipFill>
        <p:spPr>
          <a:xfrm>
            <a:off x="1620469" y="1825625"/>
            <a:ext cx="8951061" cy="4351338"/>
          </a:xfrm>
        </p:spPr>
      </p:pic>
      <p:sp>
        <p:nvSpPr>
          <p:cNvPr id="5" name="TextBox 4">
            <a:extLst>
              <a:ext uri="{FF2B5EF4-FFF2-40B4-BE49-F238E27FC236}">
                <a16:creationId xmlns:a16="http://schemas.microsoft.com/office/drawing/2014/main" id="{04AA05F0-D9E8-4FEE-85F1-C8F78B14D86E}"/>
              </a:ext>
            </a:extLst>
          </p:cNvPr>
          <p:cNvSpPr txBox="1"/>
          <p:nvPr/>
        </p:nvSpPr>
        <p:spPr>
          <a:xfrm>
            <a:off x="6640286" y="1027906"/>
            <a:ext cx="6096000" cy="369332"/>
          </a:xfrm>
          <a:prstGeom prst="rect">
            <a:avLst/>
          </a:prstGeom>
          <a:noFill/>
        </p:spPr>
        <p:txBody>
          <a:bodyPr wrap="square">
            <a:spAutoFit/>
          </a:bodyPr>
          <a:lstStyle/>
          <a:p>
            <a:r>
              <a:rPr lang="en-US" dirty="0">
                <a:hlinkClick r:id="rId4"/>
              </a:rPr>
              <a:t>https://ars.uni-graz.at/p/90007026</a:t>
            </a:r>
            <a:r>
              <a:rPr lang="en-US" dirty="0"/>
              <a:t> </a:t>
            </a:r>
          </a:p>
        </p:txBody>
      </p:sp>
      <p:pic>
        <p:nvPicPr>
          <p:cNvPr id="4" name="Picture 3">
            <a:extLst>
              <a:ext uri="{FF2B5EF4-FFF2-40B4-BE49-F238E27FC236}">
                <a16:creationId xmlns:a16="http://schemas.microsoft.com/office/drawing/2014/main" id="{BF33E981-8D02-4951-B266-23D0C98617D0}"/>
              </a:ext>
            </a:extLst>
          </p:cNvPr>
          <p:cNvPicPr>
            <a:picLocks noChangeAspect="1"/>
          </p:cNvPicPr>
          <p:nvPr/>
        </p:nvPicPr>
        <p:blipFill>
          <a:blip r:embed="rId5"/>
          <a:stretch>
            <a:fillRect/>
          </a:stretch>
        </p:blipFill>
        <p:spPr>
          <a:xfrm>
            <a:off x="1915886" y="5654182"/>
            <a:ext cx="3505200" cy="1045561"/>
          </a:xfrm>
          <a:prstGeom prst="rect">
            <a:avLst/>
          </a:prstGeom>
        </p:spPr>
      </p:pic>
    </p:spTree>
    <p:extLst>
      <p:ext uri="{BB962C8B-B14F-4D97-AF65-F5344CB8AC3E}">
        <p14:creationId xmlns:p14="http://schemas.microsoft.com/office/powerpoint/2010/main" val="39170130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702BA2-5D18-8F56-F7D6-6F038E3A9F97}"/>
              </a:ext>
            </a:extLst>
          </p:cNvPr>
          <p:cNvSpPr>
            <a:spLocks noGrp="1"/>
          </p:cNvSpPr>
          <p:nvPr>
            <p:ph type="title"/>
          </p:nvPr>
        </p:nvSpPr>
        <p:spPr/>
        <p:txBody>
          <a:bodyPr/>
          <a:lstStyle/>
          <a:p>
            <a:r>
              <a:rPr lang="en-US" dirty="0"/>
              <a:t>Stroop-Aufgabe</a:t>
            </a:r>
            <a:endParaRPr lang="en-AT" dirty="0"/>
          </a:p>
        </p:txBody>
      </p:sp>
      <p:graphicFrame>
        <p:nvGraphicFramePr>
          <p:cNvPr id="9" name="Content Placeholder 5">
            <a:extLst>
              <a:ext uri="{FF2B5EF4-FFF2-40B4-BE49-F238E27FC236}">
                <a16:creationId xmlns:a16="http://schemas.microsoft.com/office/drawing/2014/main" id="{69BFEF7C-4B58-4707-BA7F-512D56E6148C}"/>
              </a:ext>
            </a:extLst>
          </p:cNvPr>
          <p:cNvGraphicFramePr>
            <a:graphicFrameLocks noGrp="1"/>
          </p:cNvGraphicFramePr>
          <p:nvPr>
            <p:ph sz="half" idx="1"/>
            <p:extLst>
              <p:ext uri="{D42A27DB-BD31-4B8C-83A1-F6EECF244321}">
                <p14:modId xmlns:p14="http://schemas.microsoft.com/office/powerpoint/2010/main" val="695675882"/>
              </p:ext>
            </p:extLst>
          </p:nvPr>
        </p:nvGraphicFramePr>
        <p:xfrm>
          <a:off x="838200" y="1825625"/>
          <a:ext cx="5181600" cy="4351338"/>
        </p:xfrm>
        <a:graphic>
          <a:graphicData uri="http://schemas.openxmlformats.org/drawingml/2006/chart">
            <c:chart xmlns:c="http://schemas.openxmlformats.org/drawingml/2006/chart" xmlns:r="http://schemas.openxmlformats.org/officeDocument/2006/relationships" r:id="rId3"/>
          </a:graphicData>
        </a:graphic>
      </p:graphicFrame>
      <p:sp>
        <p:nvSpPr>
          <p:cNvPr id="10" name="TextBox 9">
            <a:extLst>
              <a:ext uri="{FF2B5EF4-FFF2-40B4-BE49-F238E27FC236}">
                <a16:creationId xmlns:a16="http://schemas.microsoft.com/office/drawing/2014/main" id="{09719E6A-7028-42E8-83AC-2C390AA3D90B}"/>
              </a:ext>
            </a:extLst>
          </p:cNvPr>
          <p:cNvSpPr txBox="1"/>
          <p:nvPr/>
        </p:nvSpPr>
        <p:spPr bwMode="auto">
          <a:xfrm>
            <a:off x="-1836" y="6492875"/>
            <a:ext cx="6097836" cy="369332"/>
          </a:xfrm>
          <a:prstGeom prst="rect">
            <a:avLst/>
          </a:prstGeom>
          <a:noFill/>
          <a:ln w="9525">
            <a:noFill/>
            <a:round/>
            <a:headEnd/>
            <a:tailEnd/>
          </a:ln>
        </p:spPr>
        <p:txBody>
          <a:bodyPr wrap="square">
            <a:spAutoFit/>
          </a:bodyPr>
          <a:lstStyle/>
          <a:p>
            <a:r>
              <a:rPr lang="en-US" dirty="0" err="1">
                <a:latin typeface="Arial Nova Light" panose="020B0304020202020204" pitchFamily="34" charset="0"/>
              </a:rPr>
              <a:t>Beispielstudie</a:t>
            </a:r>
            <a:r>
              <a:rPr lang="en-US" dirty="0">
                <a:latin typeface="Arial Nova Light" panose="020B0304020202020204" pitchFamily="34" charset="0"/>
              </a:rPr>
              <a:t>: </a:t>
            </a:r>
            <a:r>
              <a:rPr lang="de-AT" i="0" u="none" strike="noStrike" dirty="0">
                <a:effectLst/>
                <a:latin typeface="Arial Nova Light" panose="020B0304020202020204" pitchFamily="34" charset="0"/>
                <a:hlinkClick r:id="rId4"/>
              </a:rPr>
              <a:t>https://doi.org/10.1111/psyp.14057</a:t>
            </a:r>
            <a:endParaRPr lang="de-AT" dirty="0">
              <a:latin typeface="Arial Nova Light" panose="020B0304020202020204" pitchFamily="34" charset="0"/>
            </a:endParaRPr>
          </a:p>
        </p:txBody>
      </p:sp>
      <p:sp>
        <p:nvSpPr>
          <p:cNvPr id="4" name="Content Placeholder 3">
            <a:extLst>
              <a:ext uri="{FF2B5EF4-FFF2-40B4-BE49-F238E27FC236}">
                <a16:creationId xmlns:a16="http://schemas.microsoft.com/office/drawing/2014/main" id="{106AEBFF-0662-F586-3B4B-E82EBE44FADF}"/>
              </a:ext>
            </a:extLst>
          </p:cNvPr>
          <p:cNvSpPr>
            <a:spLocks noGrp="1"/>
          </p:cNvSpPr>
          <p:nvPr>
            <p:ph sz="half" idx="2"/>
          </p:nvPr>
        </p:nvSpPr>
        <p:spPr/>
        <p:txBody>
          <a:bodyPr/>
          <a:lstStyle/>
          <a:p>
            <a:r>
              <a:rPr lang="en-AT" dirty="0"/>
              <a:t>Was würde man in den Pupillendaten Erwarten?</a:t>
            </a:r>
          </a:p>
        </p:txBody>
      </p:sp>
    </p:spTree>
    <p:extLst>
      <p:ext uri="{BB962C8B-B14F-4D97-AF65-F5344CB8AC3E}">
        <p14:creationId xmlns:p14="http://schemas.microsoft.com/office/powerpoint/2010/main" val="19354801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702BA2-5D18-8F56-F7D6-6F038E3A9F97}"/>
              </a:ext>
            </a:extLst>
          </p:cNvPr>
          <p:cNvSpPr>
            <a:spLocks noGrp="1"/>
          </p:cNvSpPr>
          <p:nvPr>
            <p:ph type="title"/>
          </p:nvPr>
        </p:nvSpPr>
        <p:spPr/>
        <p:txBody>
          <a:bodyPr/>
          <a:lstStyle/>
          <a:p>
            <a:r>
              <a:rPr lang="en-US" dirty="0"/>
              <a:t>Stroop-Aufgabe</a:t>
            </a:r>
            <a:endParaRPr lang="en-AT" dirty="0"/>
          </a:p>
        </p:txBody>
      </p:sp>
      <p:graphicFrame>
        <p:nvGraphicFramePr>
          <p:cNvPr id="8" name="Content Placeholder 5">
            <a:extLst>
              <a:ext uri="{FF2B5EF4-FFF2-40B4-BE49-F238E27FC236}">
                <a16:creationId xmlns:a16="http://schemas.microsoft.com/office/drawing/2014/main" id="{5D4D7FF3-9519-4E5D-92DD-1FA2B7E1419B}"/>
              </a:ext>
            </a:extLst>
          </p:cNvPr>
          <p:cNvGraphicFramePr>
            <a:graphicFrameLocks noGrp="1"/>
          </p:cNvGraphicFramePr>
          <p:nvPr>
            <p:ph sz="half" idx="2"/>
          </p:nvPr>
        </p:nvGraphicFramePr>
        <p:xfrm>
          <a:off x="6172200" y="1825625"/>
          <a:ext cx="5181600" cy="4351338"/>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Content Placeholder 5">
            <a:extLst>
              <a:ext uri="{FF2B5EF4-FFF2-40B4-BE49-F238E27FC236}">
                <a16:creationId xmlns:a16="http://schemas.microsoft.com/office/drawing/2014/main" id="{69BFEF7C-4B58-4707-BA7F-512D56E6148C}"/>
              </a:ext>
            </a:extLst>
          </p:cNvPr>
          <p:cNvGraphicFramePr>
            <a:graphicFrameLocks noGrp="1"/>
          </p:cNvGraphicFramePr>
          <p:nvPr>
            <p:ph sz="half" idx="1"/>
          </p:nvPr>
        </p:nvGraphicFramePr>
        <p:xfrm>
          <a:off x="838200" y="1825625"/>
          <a:ext cx="5181600" cy="4351338"/>
        </p:xfrm>
        <a:graphic>
          <a:graphicData uri="http://schemas.openxmlformats.org/drawingml/2006/chart">
            <c:chart xmlns:c="http://schemas.openxmlformats.org/drawingml/2006/chart" xmlns:r="http://schemas.openxmlformats.org/officeDocument/2006/relationships" r:id="rId4"/>
          </a:graphicData>
        </a:graphic>
      </p:graphicFrame>
      <p:sp>
        <p:nvSpPr>
          <p:cNvPr id="10" name="TextBox 9">
            <a:extLst>
              <a:ext uri="{FF2B5EF4-FFF2-40B4-BE49-F238E27FC236}">
                <a16:creationId xmlns:a16="http://schemas.microsoft.com/office/drawing/2014/main" id="{09719E6A-7028-42E8-83AC-2C390AA3D90B}"/>
              </a:ext>
            </a:extLst>
          </p:cNvPr>
          <p:cNvSpPr txBox="1"/>
          <p:nvPr/>
        </p:nvSpPr>
        <p:spPr bwMode="auto">
          <a:xfrm>
            <a:off x="-1836" y="6492875"/>
            <a:ext cx="6097836" cy="369332"/>
          </a:xfrm>
          <a:prstGeom prst="rect">
            <a:avLst/>
          </a:prstGeom>
          <a:noFill/>
          <a:ln w="9525">
            <a:noFill/>
            <a:round/>
            <a:headEnd/>
            <a:tailEnd/>
          </a:ln>
        </p:spPr>
        <p:txBody>
          <a:bodyPr wrap="square">
            <a:spAutoFit/>
          </a:bodyPr>
          <a:lstStyle/>
          <a:p>
            <a:r>
              <a:rPr lang="en-US" dirty="0" err="1">
                <a:latin typeface="Arial Nova Light" panose="020B0304020202020204" pitchFamily="34" charset="0"/>
              </a:rPr>
              <a:t>Beispielstudie</a:t>
            </a:r>
            <a:r>
              <a:rPr lang="en-US" dirty="0">
                <a:latin typeface="Arial Nova Light" panose="020B0304020202020204" pitchFamily="34" charset="0"/>
              </a:rPr>
              <a:t>: </a:t>
            </a:r>
            <a:r>
              <a:rPr lang="de-AT" i="0" u="none" strike="noStrike" dirty="0">
                <a:effectLst/>
                <a:latin typeface="Arial Nova Light" panose="020B0304020202020204" pitchFamily="34" charset="0"/>
                <a:hlinkClick r:id="rId5"/>
              </a:rPr>
              <a:t>https://doi.org/10.1111/psyp.14057</a:t>
            </a:r>
            <a:endParaRPr lang="de-AT" dirty="0">
              <a:latin typeface="Arial Nova Light" panose="020B0304020202020204" pitchFamily="34" charset="0"/>
            </a:endParaRPr>
          </a:p>
        </p:txBody>
      </p:sp>
    </p:spTree>
    <p:extLst>
      <p:ext uri="{BB962C8B-B14F-4D97-AF65-F5344CB8AC3E}">
        <p14:creationId xmlns:p14="http://schemas.microsoft.com/office/powerpoint/2010/main" val="27437765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4116A116-4960-40C7-8614-506682D7DDAB}"/>
              </a:ext>
            </a:extLst>
          </p:cNvPr>
          <p:cNvSpPr>
            <a:spLocks noGrp="1"/>
          </p:cNvSpPr>
          <p:nvPr>
            <p:ph type="title"/>
          </p:nvPr>
        </p:nvSpPr>
        <p:spPr/>
        <p:txBody>
          <a:bodyPr/>
          <a:lstStyle/>
          <a:p>
            <a:r>
              <a:rPr lang="de-AT" dirty="0"/>
              <a:t>Q&amp;A zu diesem Teil</a:t>
            </a:r>
            <a:endParaRPr lang="en-US" dirty="0"/>
          </a:p>
        </p:txBody>
      </p:sp>
      <p:pic>
        <p:nvPicPr>
          <p:cNvPr id="12" name="Content Placeholder 11">
            <a:extLst>
              <a:ext uri="{FF2B5EF4-FFF2-40B4-BE49-F238E27FC236}">
                <a16:creationId xmlns:a16="http://schemas.microsoft.com/office/drawing/2014/main" id="{7F86E2C4-3BC7-44DC-B9D0-2C8A7C6CBE9E}"/>
              </a:ext>
            </a:extLst>
          </p:cNvPr>
          <p:cNvPicPr>
            <a:picLocks noGrp="1" noChangeAspect="1"/>
          </p:cNvPicPr>
          <p:nvPr>
            <p:ph idx="1"/>
          </p:nvPr>
        </p:nvPicPr>
        <p:blipFill>
          <a:blip r:embed="rId3"/>
          <a:stretch>
            <a:fillRect/>
          </a:stretch>
        </p:blipFill>
        <p:spPr>
          <a:xfrm>
            <a:off x="1620469" y="1825625"/>
            <a:ext cx="8951061" cy="4351338"/>
          </a:xfrm>
        </p:spPr>
      </p:pic>
      <p:sp>
        <p:nvSpPr>
          <p:cNvPr id="5" name="TextBox 4">
            <a:extLst>
              <a:ext uri="{FF2B5EF4-FFF2-40B4-BE49-F238E27FC236}">
                <a16:creationId xmlns:a16="http://schemas.microsoft.com/office/drawing/2014/main" id="{04AA05F0-D9E8-4FEE-85F1-C8F78B14D86E}"/>
              </a:ext>
            </a:extLst>
          </p:cNvPr>
          <p:cNvSpPr txBox="1"/>
          <p:nvPr/>
        </p:nvSpPr>
        <p:spPr>
          <a:xfrm>
            <a:off x="6640286" y="1027906"/>
            <a:ext cx="6096000" cy="369332"/>
          </a:xfrm>
          <a:prstGeom prst="rect">
            <a:avLst/>
          </a:prstGeom>
          <a:noFill/>
        </p:spPr>
        <p:txBody>
          <a:bodyPr wrap="square">
            <a:spAutoFit/>
          </a:bodyPr>
          <a:lstStyle/>
          <a:p>
            <a:r>
              <a:rPr lang="en-US" dirty="0">
                <a:hlinkClick r:id="rId4"/>
              </a:rPr>
              <a:t>https://ars.uni-graz.at/p/90007026</a:t>
            </a:r>
            <a:r>
              <a:rPr lang="en-US" dirty="0"/>
              <a:t> </a:t>
            </a:r>
          </a:p>
        </p:txBody>
      </p:sp>
      <p:pic>
        <p:nvPicPr>
          <p:cNvPr id="4" name="Picture 3">
            <a:extLst>
              <a:ext uri="{FF2B5EF4-FFF2-40B4-BE49-F238E27FC236}">
                <a16:creationId xmlns:a16="http://schemas.microsoft.com/office/drawing/2014/main" id="{BF33E981-8D02-4951-B266-23D0C98617D0}"/>
              </a:ext>
            </a:extLst>
          </p:cNvPr>
          <p:cNvPicPr>
            <a:picLocks noChangeAspect="1"/>
          </p:cNvPicPr>
          <p:nvPr/>
        </p:nvPicPr>
        <p:blipFill>
          <a:blip r:embed="rId5"/>
          <a:stretch>
            <a:fillRect/>
          </a:stretch>
        </p:blipFill>
        <p:spPr>
          <a:xfrm>
            <a:off x="1915886" y="5654182"/>
            <a:ext cx="3505200" cy="1045561"/>
          </a:xfrm>
          <a:prstGeom prst="rect">
            <a:avLst/>
          </a:prstGeom>
        </p:spPr>
      </p:pic>
    </p:spTree>
    <p:extLst>
      <p:ext uri="{BB962C8B-B14F-4D97-AF65-F5344CB8AC3E}">
        <p14:creationId xmlns:p14="http://schemas.microsoft.com/office/powerpoint/2010/main" val="13911046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77A75-4A8F-601B-E142-2EACC461CFCE}"/>
              </a:ext>
            </a:extLst>
          </p:cNvPr>
          <p:cNvSpPr>
            <a:spLocks noGrp="1"/>
          </p:cNvSpPr>
          <p:nvPr>
            <p:ph type="title"/>
          </p:nvPr>
        </p:nvSpPr>
        <p:spPr/>
        <p:txBody>
          <a:bodyPr/>
          <a:lstStyle/>
          <a:p>
            <a:r>
              <a:rPr lang="de-AT" dirty="0"/>
              <a:t>Neurowissenschaftliche </a:t>
            </a:r>
            <a:r>
              <a:rPr lang="en-AT" dirty="0"/>
              <a:t>Methoden</a:t>
            </a:r>
          </a:p>
        </p:txBody>
      </p:sp>
      <p:pic>
        <p:nvPicPr>
          <p:cNvPr id="5" name="Content Placeholder 4">
            <a:extLst>
              <a:ext uri="{FF2B5EF4-FFF2-40B4-BE49-F238E27FC236}">
                <a16:creationId xmlns:a16="http://schemas.microsoft.com/office/drawing/2014/main" id="{5F1451FE-0F93-C67F-B120-0ED6C7DFA069}"/>
              </a:ext>
            </a:extLst>
          </p:cNvPr>
          <p:cNvPicPr>
            <a:picLocks noGrp="1" noChangeAspect="1"/>
          </p:cNvPicPr>
          <p:nvPr>
            <p:ph idx="1"/>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3920331" y="1825625"/>
            <a:ext cx="4351338" cy="4351338"/>
          </a:xfrm>
        </p:spPr>
      </p:pic>
      <p:sp>
        <p:nvSpPr>
          <p:cNvPr id="6" name="TextBox 5">
            <a:extLst>
              <a:ext uri="{FF2B5EF4-FFF2-40B4-BE49-F238E27FC236}">
                <a16:creationId xmlns:a16="http://schemas.microsoft.com/office/drawing/2014/main" id="{284ABFA7-D6BA-752E-6DDF-AA38E3476B48}"/>
              </a:ext>
            </a:extLst>
          </p:cNvPr>
          <p:cNvSpPr txBox="1"/>
          <p:nvPr/>
        </p:nvSpPr>
        <p:spPr bwMode="auto">
          <a:xfrm>
            <a:off x="3920331" y="6176963"/>
            <a:ext cx="4351338" cy="264518"/>
          </a:xfrm>
          <a:prstGeom prst="rect">
            <a:avLst/>
          </a:prstGeom>
          <a:noFill/>
          <a:ln w="9525">
            <a:noFill/>
            <a:round/>
            <a:headEnd/>
            <a:tailEnd/>
          </a:ln>
        </p:spPr>
        <p:txBody>
          <a:bodyPr wrap="square" lIns="120000" tIns="62400" rIns="120000" bIns="62400" rtlCol="0">
            <a:prstTxWarp prst="textNoShape">
              <a:avLst/>
            </a:prstTxWarp>
            <a:spAutoFit/>
          </a:bodyPr>
          <a:lstStyle/>
          <a:p>
            <a:r>
              <a:rPr lang="en-AT" sz="900">
                <a:hlinkClick r:id="rId4" tooltip="https://courses.lumenlearning.com/hvcc-abnormalpsychology/chapter/2-3-the-sociocultural-perspective/"/>
              </a:rPr>
              <a:t>This Photo</a:t>
            </a:r>
            <a:r>
              <a:rPr lang="en-AT" sz="900"/>
              <a:t> by Unknown Author is licensed under </a:t>
            </a:r>
            <a:r>
              <a:rPr lang="en-AT" sz="900">
                <a:hlinkClick r:id="rId5" tooltip="https://creativecommons.org/licenses/by/3.0/"/>
              </a:rPr>
              <a:t>CC BY</a:t>
            </a:r>
            <a:endParaRPr lang="en-AT" sz="900"/>
          </a:p>
        </p:txBody>
      </p:sp>
      <p:pic>
        <p:nvPicPr>
          <p:cNvPr id="4" name="Graphic 3" descr="Brain with solid fill">
            <a:extLst>
              <a:ext uri="{FF2B5EF4-FFF2-40B4-BE49-F238E27FC236}">
                <a16:creationId xmlns:a16="http://schemas.microsoft.com/office/drawing/2014/main" id="{DBC9EDB8-188D-4F0D-8D3D-1CA7247C554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176790" y="2629694"/>
            <a:ext cx="914400" cy="914400"/>
          </a:xfrm>
          <a:prstGeom prst="rect">
            <a:avLst/>
          </a:prstGeom>
        </p:spPr>
      </p:pic>
    </p:spTree>
    <p:extLst>
      <p:ext uri="{BB962C8B-B14F-4D97-AF65-F5344CB8AC3E}">
        <p14:creationId xmlns:p14="http://schemas.microsoft.com/office/powerpoint/2010/main" val="40296471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8C0EBB-F8CE-CE97-8AC2-AC40811FD109}"/>
              </a:ext>
            </a:extLst>
          </p:cNvPr>
          <p:cNvSpPr>
            <a:spLocks noGrp="1"/>
          </p:cNvSpPr>
          <p:nvPr>
            <p:ph type="title"/>
          </p:nvPr>
        </p:nvSpPr>
        <p:spPr/>
        <p:txBody>
          <a:bodyPr/>
          <a:lstStyle/>
          <a:p>
            <a:r>
              <a:rPr lang="en-AT" dirty="0"/>
              <a:t>Neuronen</a:t>
            </a:r>
          </a:p>
        </p:txBody>
      </p:sp>
      <p:pic>
        <p:nvPicPr>
          <p:cNvPr id="6" name="Content Placeholder 9">
            <a:extLst>
              <a:ext uri="{FF2B5EF4-FFF2-40B4-BE49-F238E27FC236}">
                <a16:creationId xmlns:a16="http://schemas.microsoft.com/office/drawing/2014/main" id="{6DEC8600-F840-9F13-59A8-366CC3EC7B2E}"/>
              </a:ext>
            </a:extLst>
          </p:cNvPr>
          <p:cNvPicPr>
            <a:picLocks noGrp="1" noChangeAspect="1"/>
          </p:cNvPicPr>
          <p:nvPr>
            <p:ph sz="half" idx="1"/>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1549400" y="1533938"/>
            <a:ext cx="5181600" cy="2780792"/>
          </a:xfrm>
        </p:spPr>
      </p:pic>
      <p:pic>
        <p:nvPicPr>
          <p:cNvPr id="7" name="Content Placeholder 9">
            <a:extLst>
              <a:ext uri="{FF2B5EF4-FFF2-40B4-BE49-F238E27FC236}">
                <a16:creationId xmlns:a16="http://schemas.microsoft.com/office/drawing/2014/main" id="{B0B58ECD-B08A-8FB0-F934-D867205C7079}"/>
              </a:ext>
            </a:extLst>
          </p:cNvPr>
          <p:cNvPicPr>
            <a:picLocks noGrp="1" noChangeAspect="1"/>
          </p:cNvPicPr>
          <p:nvPr>
            <p:ph sz="half" idx="2"/>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5704840" y="1533938"/>
            <a:ext cx="5181600" cy="2780792"/>
          </a:xfrm>
        </p:spPr>
      </p:pic>
      <p:sp>
        <p:nvSpPr>
          <p:cNvPr id="8" name="TextBox 7">
            <a:extLst>
              <a:ext uri="{FF2B5EF4-FFF2-40B4-BE49-F238E27FC236}">
                <a16:creationId xmlns:a16="http://schemas.microsoft.com/office/drawing/2014/main" id="{44FDE155-C95B-3E66-8668-32634668FEA9}"/>
              </a:ext>
            </a:extLst>
          </p:cNvPr>
          <p:cNvSpPr txBox="1"/>
          <p:nvPr/>
        </p:nvSpPr>
        <p:spPr>
          <a:xfrm>
            <a:off x="0" y="6627168"/>
            <a:ext cx="4318000" cy="230832"/>
          </a:xfrm>
          <a:prstGeom prst="rect">
            <a:avLst/>
          </a:prstGeom>
          <a:noFill/>
        </p:spPr>
        <p:txBody>
          <a:bodyPr wrap="square" rtlCol="0">
            <a:spAutoFit/>
          </a:bodyPr>
          <a:lstStyle/>
          <a:p>
            <a:r>
              <a:rPr lang="en-US" sz="900" dirty="0" err="1"/>
              <a:t>Bilderquelle</a:t>
            </a:r>
            <a:r>
              <a:rPr lang="en-US" sz="900" dirty="0"/>
              <a:t>: </a:t>
            </a:r>
            <a:r>
              <a:rPr lang="en-US" sz="900" dirty="0">
                <a:hlinkClick r:id="rId5"/>
              </a:rPr>
              <a:t>https://commons.wikimedia.org/wiki/File:Neuron.svg</a:t>
            </a:r>
            <a:r>
              <a:rPr lang="en-US" sz="900" dirty="0"/>
              <a:t> CCA-SA 3.0  </a:t>
            </a:r>
          </a:p>
        </p:txBody>
      </p:sp>
      <p:sp>
        <p:nvSpPr>
          <p:cNvPr id="3" name="TextBox 2">
            <a:extLst>
              <a:ext uri="{FF2B5EF4-FFF2-40B4-BE49-F238E27FC236}">
                <a16:creationId xmlns:a16="http://schemas.microsoft.com/office/drawing/2014/main" id="{F4E389E8-B445-4497-A7C0-1C4F6063B45C}"/>
              </a:ext>
            </a:extLst>
          </p:cNvPr>
          <p:cNvSpPr txBox="1"/>
          <p:nvPr/>
        </p:nvSpPr>
        <p:spPr bwMode="auto">
          <a:xfrm>
            <a:off x="4169558" y="5269440"/>
            <a:ext cx="3852884" cy="403018"/>
          </a:xfrm>
          <a:prstGeom prst="rect">
            <a:avLst/>
          </a:prstGeom>
          <a:noFill/>
          <a:ln w="9525">
            <a:noFill/>
            <a:round/>
            <a:headEnd/>
            <a:tailEnd/>
          </a:ln>
        </p:spPr>
        <p:txBody>
          <a:bodyPr wrap="none" lIns="120000" tIns="62400" rIns="120000" bIns="62400" rtlCol="0">
            <a:prstTxWarp prst="textNoShape">
              <a:avLst/>
            </a:prstTxWarp>
            <a:spAutoFit/>
          </a:bodyPr>
          <a:lstStyle/>
          <a:p>
            <a:pPr algn="r"/>
            <a:r>
              <a:rPr lang="de-AT" dirty="0" err="1">
                <a:solidFill>
                  <a:schemeClr val="bg1">
                    <a:lumMod val="50000"/>
                  </a:schemeClr>
                </a:solidFill>
                <a:latin typeface="Arial Nova Light" panose="020B0304020202020204" pitchFamily="34" charset="0"/>
              </a:rPr>
              <a:t>Resting</a:t>
            </a:r>
            <a:r>
              <a:rPr lang="de-AT" dirty="0">
                <a:solidFill>
                  <a:schemeClr val="bg1">
                    <a:lumMod val="50000"/>
                  </a:schemeClr>
                </a:solidFill>
                <a:latin typeface="Arial Nova Light" panose="020B0304020202020204" pitchFamily="34" charset="0"/>
              </a:rPr>
              <a:t> </a:t>
            </a:r>
            <a:r>
              <a:rPr lang="de-AT" dirty="0" err="1">
                <a:solidFill>
                  <a:schemeClr val="bg1">
                    <a:lumMod val="50000"/>
                  </a:schemeClr>
                </a:solidFill>
                <a:latin typeface="Arial Nova Light" panose="020B0304020202020204" pitchFamily="34" charset="0"/>
              </a:rPr>
              <a:t>membrane</a:t>
            </a:r>
            <a:r>
              <a:rPr lang="de-AT" dirty="0">
                <a:solidFill>
                  <a:schemeClr val="bg1">
                    <a:lumMod val="50000"/>
                  </a:schemeClr>
                </a:solidFill>
                <a:latin typeface="Arial Nova Light" panose="020B0304020202020204" pitchFamily="34" charset="0"/>
              </a:rPr>
              <a:t> potential: -70 mV</a:t>
            </a:r>
          </a:p>
        </p:txBody>
      </p:sp>
    </p:spTree>
    <p:extLst>
      <p:ext uri="{BB962C8B-B14F-4D97-AF65-F5344CB8AC3E}">
        <p14:creationId xmlns:p14="http://schemas.microsoft.com/office/powerpoint/2010/main" val="5520296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8C0EBB-F8CE-CE97-8AC2-AC40811FD109}"/>
              </a:ext>
            </a:extLst>
          </p:cNvPr>
          <p:cNvSpPr>
            <a:spLocks noGrp="1"/>
          </p:cNvSpPr>
          <p:nvPr>
            <p:ph type="title"/>
          </p:nvPr>
        </p:nvSpPr>
        <p:spPr/>
        <p:txBody>
          <a:bodyPr/>
          <a:lstStyle/>
          <a:p>
            <a:r>
              <a:rPr lang="en-AT"/>
              <a:t>Neuronen</a:t>
            </a:r>
            <a:endParaRPr lang="en-AT" dirty="0"/>
          </a:p>
        </p:txBody>
      </p:sp>
      <p:pic>
        <p:nvPicPr>
          <p:cNvPr id="3" name="Content Placeholder 6">
            <a:extLst>
              <a:ext uri="{FF2B5EF4-FFF2-40B4-BE49-F238E27FC236}">
                <a16:creationId xmlns:a16="http://schemas.microsoft.com/office/drawing/2014/main" id="{4FABAA81-4E4C-74AC-99A6-441F2E43FCFA}"/>
              </a:ext>
            </a:extLst>
          </p:cNvPr>
          <p:cNvPicPr>
            <a:picLocks noChangeAspect="1"/>
          </p:cNvPicPr>
          <p:nvPr/>
        </p:nvPicPr>
        <p:blipFill>
          <a:blip r:embed="rId3"/>
          <a:stretch>
            <a:fillRect/>
          </a:stretch>
        </p:blipFill>
        <p:spPr>
          <a:xfrm>
            <a:off x="4051300" y="4531050"/>
            <a:ext cx="4089400" cy="2325052"/>
          </a:xfrm>
          <a:prstGeom prst="rect">
            <a:avLst/>
          </a:prstGeom>
        </p:spPr>
      </p:pic>
      <p:sp>
        <p:nvSpPr>
          <p:cNvPr id="4" name="TextBox 3">
            <a:extLst>
              <a:ext uri="{FF2B5EF4-FFF2-40B4-BE49-F238E27FC236}">
                <a16:creationId xmlns:a16="http://schemas.microsoft.com/office/drawing/2014/main" id="{FFE9CCDA-E598-B343-0704-436D47840E44}"/>
              </a:ext>
            </a:extLst>
          </p:cNvPr>
          <p:cNvSpPr txBox="1"/>
          <p:nvPr/>
        </p:nvSpPr>
        <p:spPr bwMode="auto">
          <a:xfrm>
            <a:off x="7687733" y="6442502"/>
            <a:ext cx="4504267" cy="369332"/>
          </a:xfrm>
          <a:prstGeom prst="rect">
            <a:avLst/>
          </a:prstGeom>
          <a:noFill/>
          <a:ln w="9525">
            <a:noFill/>
            <a:round/>
            <a:headEnd/>
            <a:tailEnd/>
          </a:ln>
        </p:spPr>
        <p:txBody>
          <a:bodyPr wrap="square">
            <a:spAutoFit/>
          </a:bodyPr>
          <a:lstStyle/>
          <a:p>
            <a:r>
              <a:rPr lang="en-GB" dirty="0">
                <a:solidFill>
                  <a:srgbClr val="141413"/>
                </a:solidFill>
                <a:effectLst/>
                <a:latin typeface="Arial Nova Light" panose="020B0304020202020204" pitchFamily="34" charset="0"/>
              </a:rPr>
              <a:t>Gazzaniga, 2019 FIGURE 2.14</a:t>
            </a:r>
          </a:p>
        </p:txBody>
      </p:sp>
      <p:pic>
        <p:nvPicPr>
          <p:cNvPr id="11" name="Content Placeholder 9">
            <a:extLst>
              <a:ext uri="{FF2B5EF4-FFF2-40B4-BE49-F238E27FC236}">
                <a16:creationId xmlns:a16="http://schemas.microsoft.com/office/drawing/2014/main" id="{14C24FF8-31E3-2CBA-9FE7-505D6531E588}"/>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1549400" y="1533938"/>
            <a:ext cx="5181600" cy="2780792"/>
          </a:xfrm>
          <a:prstGeom prst="rect">
            <a:avLst/>
          </a:prstGeom>
        </p:spPr>
      </p:pic>
      <p:pic>
        <p:nvPicPr>
          <p:cNvPr id="13" name="Content Placeholder 9">
            <a:extLst>
              <a:ext uri="{FF2B5EF4-FFF2-40B4-BE49-F238E27FC236}">
                <a16:creationId xmlns:a16="http://schemas.microsoft.com/office/drawing/2014/main" id="{CF834180-721F-875A-9F09-E0F3AC9B0FEF}"/>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5704840" y="1533938"/>
            <a:ext cx="5181600" cy="2780792"/>
          </a:xfrm>
          <a:prstGeom prst="rect">
            <a:avLst/>
          </a:prstGeom>
        </p:spPr>
      </p:pic>
      <p:sp>
        <p:nvSpPr>
          <p:cNvPr id="17" name="Oval 16">
            <a:extLst>
              <a:ext uri="{FF2B5EF4-FFF2-40B4-BE49-F238E27FC236}">
                <a16:creationId xmlns:a16="http://schemas.microsoft.com/office/drawing/2014/main" id="{9FD692F1-75C1-8807-284A-3A2016C5D497}"/>
              </a:ext>
            </a:extLst>
          </p:cNvPr>
          <p:cNvSpPr/>
          <p:nvPr/>
        </p:nvSpPr>
        <p:spPr>
          <a:xfrm>
            <a:off x="5704840" y="1828795"/>
            <a:ext cx="797560" cy="1728000"/>
          </a:xfrm>
          <a:prstGeom prst="ellipse">
            <a:avLst/>
          </a:prstGeom>
          <a:ln w="76200">
            <a:solidFill>
              <a:srgbClr val="FF0000"/>
            </a:solidFill>
          </a:ln>
        </p:spPr>
        <p:txBody>
          <a:bodyPr wrap="square" rtlCol="0" anchor="ctr">
            <a:spAutoFit/>
          </a:bodyPr>
          <a:lstStyle/>
          <a:p>
            <a:pPr algn="l"/>
            <a:endParaRPr lang="en-AT" sz="2000" dirty="0">
              <a:latin typeface="Arial Nova Light" panose="020B0304020202020204" pitchFamily="34" charset="0"/>
            </a:endParaRPr>
          </a:p>
        </p:txBody>
      </p:sp>
    </p:spTree>
    <p:extLst>
      <p:ext uri="{BB962C8B-B14F-4D97-AF65-F5344CB8AC3E}">
        <p14:creationId xmlns:p14="http://schemas.microsoft.com/office/powerpoint/2010/main" val="3074106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179881-6E69-44D2-AD4C-BD1905D8FF25}"/>
              </a:ext>
            </a:extLst>
          </p:cNvPr>
          <p:cNvSpPr>
            <a:spLocks noGrp="1"/>
          </p:cNvSpPr>
          <p:nvPr>
            <p:ph type="title"/>
          </p:nvPr>
        </p:nvSpPr>
        <p:spPr/>
        <p:txBody>
          <a:bodyPr/>
          <a:lstStyle/>
          <a:p>
            <a:r>
              <a:rPr lang="de-AT" dirty="0"/>
              <a:t>Neurowissenschaftliche Methoden</a:t>
            </a:r>
          </a:p>
        </p:txBody>
      </p:sp>
      <p:graphicFrame>
        <p:nvGraphicFramePr>
          <p:cNvPr id="5" name="Table 5">
            <a:extLst>
              <a:ext uri="{FF2B5EF4-FFF2-40B4-BE49-F238E27FC236}">
                <a16:creationId xmlns:a16="http://schemas.microsoft.com/office/drawing/2014/main" id="{7363F540-ABCD-41A3-BD07-39D05DF05D60}"/>
              </a:ext>
            </a:extLst>
          </p:cNvPr>
          <p:cNvGraphicFramePr>
            <a:graphicFrameLocks noGrp="1"/>
          </p:cNvGraphicFramePr>
          <p:nvPr>
            <p:ph idx="1"/>
            <p:extLst>
              <p:ext uri="{D42A27DB-BD31-4B8C-83A1-F6EECF244321}">
                <p14:modId xmlns:p14="http://schemas.microsoft.com/office/powerpoint/2010/main" val="3869497003"/>
              </p:ext>
            </p:extLst>
          </p:nvPr>
        </p:nvGraphicFramePr>
        <p:xfrm>
          <a:off x="838200" y="1825624"/>
          <a:ext cx="10515600" cy="4636203"/>
        </p:xfrm>
        <a:graphic>
          <a:graphicData uri="http://schemas.openxmlformats.org/drawingml/2006/table">
            <a:tbl>
              <a:tblPr firstRow="1" bandRow="1">
                <a:tableStyleId>{2D5ABB26-0587-4C30-8999-92F81FD0307C}</a:tableStyleId>
              </a:tblPr>
              <a:tblGrid>
                <a:gridCol w="1607545">
                  <a:extLst>
                    <a:ext uri="{9D8B030D-6E8A-4147-A177-3AD203B41FA5}">
                      <a16:colId xmlns:a16="http://schemas.microsoft.com/office/drawing/2014/main" val="412540994"/>
                    </a:ext>
                  </a:extLst>
                </a:gridCol>
                <a:gridCol w="1762698">
                  <a:extLst>
                    <a:ext uri="{9D8B030D-6E8A-4147-A177-3AD203B41FA5}">
                      <a16:colId xmlns:a16="http://schemas.microsoft.com/office/drawing/2014/main" val="991121227"/>
                    </a:ext>
                  </a:extLst>
                </a:gridCol>
                <a:gridCol w="3183875">
                  <a:extLst>
                    <a:ext uri="{9D8B030D-6E8A-4147-A177-3AD203B41FA5}">
                      <a16:colId xmlns:a16="http://schemas.microsoft.com/office/drawing/2014/main" val="2629333903"/>
                    </a:ext>
                  </a:extLst>
                </a:gridCol>
                <a:gridCol w="3961482">
                  <a:extLst>
                    <a:ext uri="{9D8B030D-6E8A-4147-A177-3AD203B41FA5}">
                      <a16:colId xmlns:a16="http://schemas.microsoft.com/office/drawing/2014/main" val="1515157882"/>
                    </a:ext>
                  </a:extLst>
                </a:gridCol>
              </a:tblGrid>
              <a:tr h="531986">
                <a:tc gridSpan="2">
                  <a:txBody>
                    <a:bodyPr/>
                    <a:lstStyle/>
                    <a:p>
                      <a:endParaRPr lang="de-AT" sz="2400" dirty="0">
                        <a:latin typeface="Arial Nova Light" panose="020B0304020202020204" pitchFamily="34" charset="0"/>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hMerge="1">
                  <a:txBody>
                    <a:bodyPr/>
                    <a:lstStyle/>
                    <a:p>
                      <a:endParaRPr lang="de-AT" dirty="0">
                        <a:latin typeface="Arial Nova Light" panose="020B0304020202020204" pitchFamily="34" charset="0"/>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r>
                        <a:rPr lang="en-US" sz="2400" dirty="0">
                          <a:latin typeface="Arial Nova Light" panose="020B0304020202020204" pitchFamily="34" charset="0"/>
                        </a:rPr>
                        <a:t>Invasive</a:t>
                      </a:r>
                      <a:endParaRPr lang="de-AT" sz="2400" dirty="0">
                        <a:latin typeface="Arial Nova Light" panose="020B0304020202020204" pitchFamily="34" charset="0"/>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r>
                        <a:rPr lang="en-US" sz="2400" dirty="0" err="1">
                          <a:latin typeface="Arial Nova Light" panose="020B0304020202020204" pitchFamily="34" charset="0"/>
                        </a:rPr>
                        <a:t>Nichtinvasive</a:t>
                      </a:r>
                      <a:endParaRPr lang="de-AT" sz="2400" dirty="0">
                        <a:latin typeface="Arial Nova Light" panose="020B0304020202020204" pitchFamily="34" charset="0"/>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38987807"/>
                  </a:ext>
                </a:extLst>
              </a:tr>
              <a:tr h="933198">
                <a:tc rowSpan="2">
                  <a:txBody>
                    <a:bodyPr/>
                    <a:lstStyle/>
                    <a:p>
                      <a:r>
                        <a:rPr lang="en-US" sz="2400" dirty="0" err="1">
                          <a:latin typeface="Arial Nova Light" panose="020B0304020202020204" pitchFamily="34" charset="0"/>
                        </a:rPr>
                        <a:t>Korrelative</a:t>
                      </a:r>
                      <a:endParaRPr lang="de-AT" sz="2400" dirty="0">
                        <a:latin typeface="Arial Nova Light" panose="020B0304020202020204" pitchFamily="34" charset="0"/>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r>
                        <a:rPr lang="en-US" sz="2400" dirty="0" err="1">
                          <a:latin typeface="Arial Nova Light" panose="020B0304020202020204" pitchFamily="34" charset="0"/>
                        </a:rPr>
                        <a:t>Funktionelle</a:t>
                      </a:r>
                      <a:endParaRPr lang="de-AT" sz="2400" dirty="0">
                        <a:latin typeface="Arial Nova Light" panose="020B0304020202020204" pitchFamily="34" charset="0"/>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marL="342900" indent="-342900">
                        <a:buFont typeface="Arial" panose="020B0604020202020204" pitchFamily="34" charset="0"/>
                        <a:buChar char="•"/>
                      </a:pPr>
                      <a:r>
                        <a:rPr lang="en-US" sz="2400" dirty="0" err="1">
                          <a:latin typeface="Arial Nova Light" panose="020B0304020202020204" pitchFamily="34" charset="0"/>
                        </a:rPr>
                        <a:t>ECoG</a:t>
                      </a:r>
                      <a:endParaRPr lang="en-US" sz="2400" dirty="0">
                        <a:latin typeface="Arial Nova Light" panose="020B0304020202020204" pitchFamily="34" charset="0"/>
                      </a:endParaRPr>
                    </a:p>
                    <a:p>
                      <a:pPr marL="342900" indent="-342900">
                        <a:buFont typeface="Arial" panose="020B0604020202020204" pitchFamily="34" charset="0"/>
                        <a:buChar char="•"/>
                      </a:pPr>
                      <a:r>
                        <a:rPr lang="en-US" sz="2400" dirty="0" err="1">
                          <a:latin typeface="Arial Nova Light" panose="020B0304020202020204" pitchFamily="34" charset="0"/>
                        </a:rPr>
                        <a:t>Einzelzelableitungen</a:t>
                      </a:r>
                      <a:endParaRPr lang="de-AT" sz="2400" dirty="0">
                        <a:latin typeface="Arial Nova Light" panose="020B0304020202020204" pitchFamily="34" charset="0"/>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marL="342900" indent="-342900">
                        <a:buFont typeface="Arial" panose="020B0604020202020204" pitchFamily="34" charset="0"/>
                        <a:buChar char="•"/>
                      </a:pPr>
                      <a:r>
                        <a:rPr lang="en-US" sz="2400" b="1" dirty="0">
                          <a:latin typeface="Arial Nova Light" panose="020B0304020202020204" pitchFamily="34" charset="0"/>
                        </a:rPr>
                        <a:t>EEG</a:t>
                      </a:r>
                    </a:p>
                    <a:p>
                      <a:pPr marL="342900" indent="-342900">
                        <a:buFont typeface="Arial" panose="020B0604020202020204" pitchFamily="34" charset="0"/>
                        <a:buChar char="•"/>
                      </a:pPr>
                      <a:r>
                        <a:rPr lang="en-US" sz="2400" dirty="0">
                          <a:latin typeface="Arial Nova Light" panose="020B0304020202020204" pitchFamily="34" charset="0"/>
                        </a:rPr>
                        <a:t>MEG</a:t>
                      </a:r>
                    </a:p>
                    <a:p>
                      <a:pPr marL="342900" indent="-342900">
                        <a:buFont typeface="Arial" panose="020B0604020202020204" pitchFamily="34" charset="0"/>
                        <a:buChar char="•"/>
                      </a:pPr>
                      <a:r>
                        <a:rPr lang="en-US" sz="2400" b="1" dirty="0">
                          <a:latin typeface="Arial Nova Light" panose="020B0304020202020204" pitchFamily="34" charset="0"/>
                        </a:rPr>
                        <a:t>fMRI</a:t>
                      </a:r>
                    </a:p>
                    <a:p>
                      <a:pPr marL="342900" indent="-342900">
                        <a:buFont typeface="Arial" panose="020B0604020202020204" pitchFamily="34" charset="0"/>
                        <a:buChar char="•"/>
                      </a:pPr>
                      <a:r>
                        <a:rPr lang="en-US" sz="2400" b="1" dirty="0" err="1">
                          <a:latin typeface="Arial Nova Light" panose="020B0304020202020204" pitchFamily="34" charset="0"/>
                        </a:rPr>
                        <a:t>fNIRS</a:t>
                      </a:r>
                      <a:endParaRPr lang="en-US" sz="2400" b="1" dirty="0">
                        <a:latin typeface="Arial Nova Light" panose="020B0304020202020204" pitchFamily="34" charset="0"/>
                      </a:endParaRPr>
                    </a:p>
                    <a:p>
                      <a:pPr marL="342900" indent="-342900">
                        <a:buFont typeface="Arial" panose="020B0604020202020204" pitchFamily="34" charset="0"/>
                        <a:buChar char="•"/>
                      </a:pPr>
                      <a:r>
                        <a:rPr lang="en-US" sz="2400" b="0" dirty="0">
                          <a:latin typeface="Arial Nova Light" panose="020B0304020202020204" pitchFamily="34" charset="0"/>
                        </a:rPr>
                        <a:t>PET</a:t>
                      </a:r>
                      <a:endParaRPr lang="de-AT" sz="2400" b="0" dirty="0">
                        <a:latin typeface="Arial Nova Light" panose="020B0304020202020204" pitchFamily="34" charset="0"/>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12554690"/>
                  </a:ext>
                </a:extLst>
              </a:tr>
              <a:tr h="743673">
                <a:tc vMerge="1">
                  <a:txBody>
                    <a:bodyPr/>
                    <a:lstStyle/>
                    <a:p>
                      <a:endParaRPr lang="de-AT" dirty="0">
                        <a:latin typeface="Arial Nova Light" panose="020B0304020202020204" pitchFamily="34" charset="0"/>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r>
                        <a:rPr lang="en-US" sz="2400" dirty="0" err="1">
                          <a:latin typeface="Arial Nova Light" panose="020B0304020202020204" pitchFamily="34" charset="0"/>
                        </a:rPr>
                        <a:t>Strukturelle</a:t>
                      </a:r>
                      <a:endParaRPr lang="de-AT" sz="2400" dirty="0">
                        <a:latin typeface="Arial Nova Light" panose="020B0304020202020204" pitchFamily="34" charset="0"/>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r>
                        <a:rPr lang="de-AT" sz="2400" dirty="0">
                          <a:latin typeface="Arial Nova Light" panose="020B0304020202020204" pitchFamily="34" charset="0"/>
                        </a:rPr>
                        <a:t>Pot-mortem Untersuchungen</a:t>
                      </a: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marL="342900" indent="-342900">
                        <a:buFont typeface="Arial" panose="020B0604020202020204" pitchFamily="34" charset="0"/>
                        <a:buChar char="•"/>
                      </a:pPr>
                      <a:r>
                        <a:rPr lang="en-US" sz="2400" b="1" dirty="0" err="1">
                          <a:latin typeface="Arial Nova Light" panose="020B0304020202020204" pitchFamily="34" charset="0"/>
                        </a:rPr>
                        <a:t>sMRT</a:t>
                      </a:r>
                      <a:endParaRPr lang="en-US" sz="2400" b="1" dirty="0">
                        <a:latin typeface="Arial Nova Light" panose="020B0304020202020204" pitchFamily="34" charset="0"/>
                      </a:endParaRPr>
                    </a:p>
                    <a:p>
                      <a:pPr marL="342900" indent="-342900">
                        <a:buFont typeface="Arial" panose="020B0604020202020204" pitchFamily="34" charset="0"/>
                        <a:buChar char="•"/>
                      </a:pPr>
                      <a:r>
                        <a:rPr lang="en-US" sz="2400" b="1" dirty="0">
                          <a:latin typeface="Arial Nova Light" panose="020B0304020202020204" pitchFamily="34" charset="0"/>
                        </a:rPr>
                        <a:t>DWI</a:t>
                      </a:r>
                      <a:endParaRPr lang="de-AT" sz="2400" b="1" dirty="0">
                        <a:latin typeface="Arial Nova Light" panose="020B0304020202020204" pitchFamily="34" charset="0"/>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91250262"/>
                  </a:ext>
                </a:extLst>
              </a:tr>
              <a:tr h="1361017">
                <a:tc gridSpan="2">
                  <a:txBody>
                    <a:bodyPr/>
                    <a:lstStyle/>
                    <a:p>
                      <a:r>
                        <a:rPr lang="en-US" sz="2400" dirty="0" err="1">
                          <a:latin typeface="Arial Nova Light" panose="020B0304020202020204" pitchFamily="34" charset="0"/>
                        </a:rPr>
                        <a:t>Kausale</a:t>
                      </a:r>
                      <a:endParaRPr lang="de-AT" sz="2400" dirty="0">
                        <a:latin typeface="Arial Nova Light" panose="020B0304020202020204" pitchFamily="34" charset="0"/>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hMerge="1">
                  <a:txBody>
                    <a:bodyPr/>
                    <a:lstStyle/>
                    <a:p>
                      <a:endParaRPr lang="de-AT" dirty="0">
                        <a:latin typeface="Arial Nova Light" panose="020B0304020202020204" pitchFamily="34" charset="0"/>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marL="342900" indent="-342900">
                        <a:buFont typeface="Arial" panose="020B0604020202020204" pitchFamily="34" charset="0"/>
                        <a:buChar char="•"/>
                      </a:pPr>
                      <a:r>
                        <a:rPr lang="en-US" sz="2400" dirty="0" err="1">
                          <a:latin typeface="Arial Nova Light" panose="020B0304020202020204" pitchFamily="34" charset="0"/>
                        </a:rPr>
                        <a:t>Intracranielle</a:t>
                      </a:r>
                      <a:r>
                        <a:rPr lang="en-US" sz="2400" dirty="0">
                          <a:latin typeface="Arial Nova Light" panose="020B0304020202020204" pitchFamily="34" charset="0"/>
                        </a:rPr>
                        <a:t> Stimulation</a:t>
                      </a:r>
                    </a:p>
                    <a:p>
                      <a:pPr marL="342900" indent="-342900">
                        <a:buFont typeface="Arial" panose="020B0604020202020204" pitchFamily="34" charset="0"/>
                        <a:buChar char="•"/>
                      </a:pPr>
                      <a:r>
                        <a:rPr lang="en-US" sz="2400" dirty="0">
                          <a:latin typeface="Arial Nova Light" panose="020B0304020202020204" pitchFamily="34" charset="0"/>
                        </a:rPr>
                        <a:t>L</a:t>
                      </a:r>
                      <a:r>
                        <a:rPr lang="de-AT" sz="2400" dirty="0" err="1">
                          <a:latin typeface="Arial Nova Light" panose="020B0304020202020204" pitchFamily="34" charset="0"/>
                        </a:rPr>
                        <a:t>äsionstudien</a:t>
                      </a:r>
                      <a:endParaRPr lang="de-AT" sz="2400" dirty="0">
                        <a:latin typeface="Arial Nova Light" panose="020B0304020202020204" pitchFamily="34" charset="0"/>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marL="342900" indent="-342900">
                        <a:buFont typeface="Arial" panose="020B0604020202020204" pitchFamily="34" charset="0"/>
                        <a:buChar char="•"/>
                      </a:pPr>
                      <a:r>
                        <a:rPr lang="en-US" sz="2400" b="1" dirty="0">
                          <a:latin typeface="Arial Nova Light" panose="020B0304020202020204" pitchFamily="34" charset="0"/>
                        </a:rPr>
                        <a:t>TMS</a:t>
                      </a:r>
                    </a:p>
                    <a:p>
                      <a:pPr marL="342900" indent="-342900">
                        <a:buFont typeface="Arial" panose="020B0604020202020204" pitchFamily="34" charset="0"/>
                        <a:buChar char="•"/>
                      </a:pPr>
                      <a:r>
                        <a:rPr lang="en-US" sz="2400" b="1" dirty="0">
                          <a:latin typeface="Arial Nova Light" panose="020B0304020202020204" pitchFamily="34" charset="0"/>
                        </a:rPr>
                        <a:t>TES</a:t>
                      </a:r>
                      <a:endParaRPr lang="de-AT" sz="2400" b="1" dirty="0">
                        <a:latin typeface="Arial Nova Light" panose="020B0304020202020204" pitchFamily="34" charset="0"/>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37781648"/>
                  </a:ext>
                </a:extLst>
              </a:tr>
            </a:tbl>
          </a:graphicData>
        </a:graphic>
      </p:graphicFrame>
    </p:spTree>
    <p:extLst>
      <p:ext uri="{BB962C8B-B14F-4D97-AF65-F5344CB8AC3E}">
        <p14:creationId xmlns:p14="http://schemas.microsoft.com/office/powerpoint/2010/main" val="32847450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CA59BD-9092-1D8D-4755-422B8DDA8A1B}"/>
              </a:ext>
            </a:extLst>
          </p:cNvPr>
          <p:cNvSpPr>
            <a:spLocks noGrp="1"/>
          </p:cNvSpPr>
          <p:nvPr>
            <p:ph type="title"/>
          </p:nvPr>
        </p:nvSpPr>
        <p:spPr/>
        <p:txBody>
          <a:bodyPr/>
          <a:lstStyle/>
          <a:p>
            <a:r>
              <a:rPr lang="en-AT" dirty="0"/>
              <a:t>Korrelative Methoden</a:t>
            </a:r>
          </a:p>
        </p:txBody>
      </p:sp>
      <p:sp>
        <p:nvSpPr>
          <p:cNvPr id="6" name="Text Placeholder 5">
            <a:extLst>
              <a:ext uri="{FF2B5EF4-FFF2-40B4-BE49-F238E27FC236}">
                <a16:creationId xmlns:a16="http://schemas.microsoft.com/office/drawing/2014/main" id="{681BD29D-9C7C-A1D0-11BA-21D08C0C6245}"/>
              </a:ext>
            </a:extLst>
          </p:cNvPr>
          <p:cNvSpPr>
            <a:spLocks noGrp="1"/>
          </p:cNvSpPr>
          <p:nvPr>
            <p:ph type="body" idx="1"/>
          </p:nvPr>
        </p:nvSpPr>
        <p:spPr/>
        <p:txBody>
          <a:bodyPr/>
          <a:lstStyle/>
          <a:p>
            <a:endParaRPr lang="en-AT"/>
          </a:p>
        </p:txBody>
      </p:sp>
      <p:pic>
        <p:nvPicPr>
          <p:cNvPr id="8" name="Graphic 7" descr="Brain with solid fill">
            <a:extLst>
              <a:ext uri="{FF2B5EF4-FFF2-40B4-BE49-F238E27FC236}">
                <a16:creationId xmlns:a16="http://schemas.microsoft.com/office/drawing/2014/main" id="{C76E7D24-1E00-5E8C-DB84-5038014253B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flipH="1">
            <a:off x="3495634" y="2052318"/>
            <a:ext cx="1489314" cy="1489314"/>
          </a:xfrm>
          <a:prstGeom prst="rect">
            <a:avLst/>
          </a:prstGeom>
        </p:spPr>
      </p:pic>
      <p:pic>
        <p:nvPicPr>
          <p:cNvPr id="10" name="Graphic 9" descr="Right pointing backhand index with solid fill">
            <a:extLst>
              <a:ext uri="{FF2B5EF4-FFF2-40B4-BE49-F238E27FC236}">
                <a16:creationId xmlns:a16="http://schemas.microsoft.com/office/drawing/2014/main" id="{48CD70A0-1A86-A0CF-D1BC-8C55D2F3F72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6200000">
            <a:off x="1238885" y="2514600"/>
            <a:ext cx="914400" cy="914400"/>
          </a:xfrm>
          <a:prstGeom prst="rect">
            <a:avLst/>
          </a:prstGeom>
        </p:spPr>
      </p:pic>
      <p:pic>
        <p:nvPicPr>
          <p:cNvPr id="12" name="Graphic 11" descr="Keyboard with solid fill">
            <a:extLst>
              <a:ext uri="{FF2B5EF4-FFF2-40B4-BE49-F238E27FC236}">
                <a16:creationId xmlns:a16="http://schemas.microsoft.com/office/drawing/2014/main" id="{85A685E2-89F8-64E2-4E9F-928EB14B195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238885" y="2057399"/>
            <a:ext cx="914400" cy="914400"/>
          </a:xfrm>
          <a:prstGeom prst="rect">
            <a:avLst/>
          </a:prstGeom>
        </p:spPr>
      </p:pic>
      <p:sp>
        <p:nvSpPr>
          <p:cNvPr id="14" name="Right Arrow 13">
            <a:extLst>
              <a:ext uri="{FF2B5EF4-FFF2-40B4-BE49-F238E27FC236}">
                <a16:creationId xmlns:a16="http://schemas.microsoft.com/office/drawing/2014/main" id="{876C3CD2-A6E8-5BCC-C01A-7D9479F30209}"/>
              </a:ext>
            </a:extLst>
          </p:cNvPr>
          <p:cNvSpPr/>
          <p:nvPr/>
        </p:nvSpPr>
        <p:spPr>
          <a:xfrm>
            <a:off x="2560320" y="2514599"/>
            <a:ext cx="731520" cy="457200"/>
          </a:xfrm>
          <a:prstGeom prst="rightArrow">
            <a:avLst/>
          </a:prstGeom>
          <a:solidFill>
            <a:schemeClr val="tx1"/>
          </a:solidFill>
        </p:spPr>
        <p:txBody>
          <a:bodyPr wrap="square" rtlCol="0" anchor="ctr">
            <a:spAutoFit/>
          </a:bodyPr>
          <a:lstStyle/>
          <a:p>
            <a:pPr algn="l"/>
            <a:endParaRPr lang="en-AT" sz="2000" dirty="0">
              <a:latin typeface="Arial Nova Light" panose="020B0304020202020204" pitchFamily="34" charset="0"/>
            </a:endParaRPr>
          </a:p>
        </p:txBody>
      </p:sp>
    </p:spTree>
    <p:extLst>
      <p:ext uri="{BB962C8B-B14F-4D97-AF65-F5344CB8AC3E}">
        <p14:creationId xmlns:p14="http://schemas.microsoft.com/office/powerpoint/2010/main" val="22624790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0DC5BB-A601-2F2D-14BA-2E533412A3C7}"/>
              </a:ext>
            </a:extLst>
          </p:cNvPr>
          <p:cNvSpPr>
            <a:spLocks noGrp="1"/>
          </p:cNvSpPr>
          <p:nvPr>
            <p:ph type="title"/>
          </p:nvPr>
        </p:nvSpPr>
        <p:spPr/>
        <p:txBody>
          <a:bodyPr/>
          <a:lstStyle/>
          <a:p>
            <a:r>
              <a:rPr lang="en-AT" dirty="0"/>
              <a:t>Invasive Methoden</a:t>
            </a:r>
          </a:p>
        </p:txBody>
      </p:sp>
      <p:pic>
        <p:nvPicPr>
          <p:cNvPr id="4" name="Content Placeholder 3">
            <a:extLst>
              <a:ext uri="{FF2B5EF4-FFF2-40B4-BE49-F238E27FC236}">
                <a16:creationId xmlns:a16="http://schemas.microsoft.com/office/drawing/2014/main" id="{692E8073-5C89-C8CE-5757-59AEA6760055}"/>
              </a:ext>
            </a:extLst>
          </p:cNvPr>
          <p:cNvPicPr>
            <a:picLocks noGrp="1" noChangeAspect="1"/>
          </p:cNvPicPr>
          <p:nvPr>
            <p:ph idx="1"/>
          </p:nvPr>
        </p:nvPicPr>
        <p:blipFill>
          <a:blip r:embed="rId3"/>
          <a:stretch>
            <a:fillRect/>
          </a:stretch>
        </p:blipFill>
        <p:spPr>
          <a:xfrm>
            <a:off x="3816144" y="1825625"/>
            <a:ext cx="4559711" cy="4351338"/>
          </a:xfrm>
          <a:prstGeom prst="rect">
            <a:avLst/>
          </a:prstGeom>
        </p:spPr>
      </p:pic>
      <p:sp>
        <p:nvSpPr>
          <p:cNvPr id="6" name="TextBox 5">
            <a:extLst>
              <a:ext uri="{FF2B5EF4-FFF2-40B4-BE49-F238E27FC236}">
                <a16:creationId xmlns:a16="http://schemas.microsoft.com/office/drawing/2014/main" id="{3A3359AB-B11C-2657-8A9D-8F464C03CF94}"/>
              </a:ext>
            </a:extLst>
          </p:cNvPr>
          <p:cNvSpPr txBox="1"/>
          <p:nvPr/>
        </p:nvSpPr>
        <p:spPr>
          <a:xfrm>
            <a:off x="0" y="6492875"/>
            <a:ext cx="6096000" cy="369332"/>
          </a:xfrm>
          <a:prstGeom prst="rect">
            <a:avLst/>
          </a:prstGeom>
          <a:noFill/>
        </p:spPr>
        <p:txBody>
          <a:bodyPr wrap="square">
            <a:spAutoFit/>
          </a:bodyPr>
          <a:lstStyle/>
          <a:p>
            <a:r>
              <a:rPr lang="en-GB" dirty="0">
                <a:solidFill>
                  <a:srgbClr val="141413"/>
                </a:solidFill>
                <a:effectLst/>
                <a:latin typeface="Helvetica" pitchFamily="2" charset="0"/>
              </a:rPr>
              <a:t>Gazzaniga 2019, FIGURE 3.22</a:t>
            </a:r>
          </a:p>
        </p:txBody>
      </p:sp>
    </p:spTree>
    <p:extLst>
      <p:ext uri="{BB962C8B-B14F-4D97-AF65-F5344CB8AC3E}">
        <p14:creationId xmlns:p14="http://schemas.microsoft.com/office/powerpoint/2010/main" val="15720282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3853FE7-C61B-534B-9028-336AA342F65C}"/>
              </a:ext>
            </a:extLst>
          </p:cNvPr>
          <p:cNvSpPr/>
          <p:nvPr/>
        </p:nvSpPr>
        <p:spPr>
          <a:xfrm>
            <a:off x="54053" y="6211669"/>
            <a:ext cx="6911439"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T" sz="1800" b="0" i="0" u="none" strike="noStrike" kern="1200" cap="none" spc="0" normalizeH="0" baseline="0" noProof="0" dirty="0">
                <a:ln>
                  <a:noFill/>
                </a:ln>
                <a:solidFill>
                  <a:prstClr val="black"/>
                </a:solidFill>
                <a:effectLst/>
                <a:uLnTx/>
                <a:uFillTx/>
                <a:latin typeface="Arial Nova Light"/>
                <a:ea typeface="+mn-ea"/>
                <a:cs typeface="+mn-cs"/>
              </a:rPr>
              <a:t>Obien et al., 2015</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AT" sz="1800" b="0" i="0" u="none" strike="noStrike" kern="1200" cap="none" spc="0" normalizeH="0" baseline="0" noProof="0" dirty="0">
                <a:ln>
                  <a:noFill/>
                </a:ln>
                <a:solidFill>
                  <a:prstClr val="black"/>
                </a:solidFill>
                <a:effectLst/>
                <a:uLnTx/>
                <a:uFillTx/>
                <a:latin typeface="Arial Nova Light"/>
                <a:ea typeface="+mn-ea"/>
                <a:cs typeface="+mn-cs"/>
                <a:hlinkClick r:id="rId3"/>
              </a:rPr>
              <a:t>https://www.frontiersin.org/articles/10.3389/fnins.2014.00423/full</a:t>
            </a:r>
            <a:r>
              <a:rPr kumimoji="0" lang="en-US" sz="1800" b="0" i="0" u="none" strike="noStrike" kern="1200" cap="none" spc="0" normalizeH="0" baseline="0" noProof="0" dirty="0">
                <a:ln>
                  <a:noFill/>
                </a:ln>
                <a:solidFill>
                  <a:prstClr val="black"/>
                </a:solidFill>
                <a:effectLst/>
                <a:uLnTx/>
                <a:uFillTx/>
                <a:latin typeface="Arial Nova Light"/>
                <a:ea typeface="+mn-ea"/>
                <a:cs typeface="+mn-cs"/>
              </a:rPr>
              <a:t> </a:t>
            </a:r>
            <a:endParaRPr kumimoji="0" lang="en-AT" sz="1800" b="0" i="0" u="none" strike="noStrike" kern="1200" cap="none" spc="0" normalizeH="0" baseline="0" noProof="0" dirty="0">
              <a:ln>
                <a:noFill/>
              </a:ln>
              <a:solidFill>
                <a:prstClr val="black"/>
              </a:solidFill>
              <a:effectLst/>
              <a:uLnTx/>
              <a:uFillTx/>
              <a:latin typeface="Arial Nova Light"/>
              <a:ea typeface="+mn-ea"/>
              <a:cs typeface="+mn-cs"/>
            </a:endParaRPr>
          </a:p>
        </p:txBody>
      </p:sp>
      <p:sp>
        <p:nvSpPr>
          <p:cNvPr id="3" name="Title 2">
            <a:extLst>
              <a:ext uri="{FF2B5EF4-FFF2-40B4-BE49-F238E27FC236}">
                <a16:creationId xmlns:a16="http://schemas.microsoft.com/office/drawing/2014/main" id="{71CFBFE9-E7F7-4A47-8B47-05ED2076136C}"/>
              </a:ext>
            </a:extLst>
          </p:cNvPr>
          <p:cNvSpPr>
            <a:spLocks noGrp="1"/>
          </p:cNvSpPr>
          <p:nvPr>
            <p:ph type="title"/>
          </p:nvPr>
        </p:nvSpPr>
        <p:spPr/>
        <p:txBody>
          <a:bodyPr/>
          <a:lstStyle/>
          <a:p>
            <a:r>
              <a:rPr lang="en-US" dirty="0"/>
              <a:t>Invasive </a:t>
            </a:r>
            <a:r>
              <a:rPr lang="en-US" dirty="0" err="1"/>
              <a:t>Methoden</a:t>
            </a:r>
            <a:endParaRPr lang="en-US" dirty="0"/>
          </a:p>
        </p:txBody>
      </p:sp>
      <p:pic>
        <p:nvPicPr>
          <p:cNvPr id="6" name="Content Placeholder 5">
            <a:extLst>
              <a:ext uri="{FF2B5EF4-FFF2-40B4-BE49-F238E27FC236}">
                <a16:creationId xmlns:a16="http://schemas.microsoft.com/office/drawing/2014/main" id="{964C2C7D-23EF-1C66-1D39-E5D8CAABD859}"/>
              </a:ext>
            </a:extLst>
          </p:cNvPr>
          <p:cNvPicPr>
            <a:picLocks noGrp="1" noChangeAspect="1"/>
          </p:cNvPicPr>
          <p:nvPr>
            <p:ph idx="1"/>
          </p:nvPr>
        </p:nvPicPr>
        <p:blipFill>
          <a:blip r:embed="rId4"/>
          <a:stretch>
            <a:fillRect/>
          </a:stretch>
        </p:blipFill>
        <p:spPr>
          <a:xfrm>
            <a:off x="838200" y="1940504"/>
            <a:ext cx="10515600" cy="4121580"/>
          </a:xfrm>
          <a:prstGeom prst="rect">
            <a:avLst/>
          </a:prstGeom>
        </p:spPr>
      </p:pic>
    </p:spTree>
    <p:extLst>
      <p:ext uri="{BB962C8B-B14F-4D97-AF65-F5344CB8AC3E}">
        <p14:creationId xmlns:p14="http://schemas.microsoft.com/office/powerpoint/2010/main" val="13867039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E11511-F5AF-4D86-9CA3-AF47B507BFEA}"/>
              </a:ext>
            </a:extLst>
          </p:cNvPr>
          <p:cNvSpPr>
            <a:spLocks noGrp="1"/>
          </p:cNvSpPr>
          <p:nvPr>
            <p:ph type="title"/>
          </p:nvPr>
        </p:nvSpPr>
        <p:spPr/>
        <p:txBody>
          <a:bodyPr/>
          <a:lstStyle/>
          <a:p>
            <a:r>
              <a:rPr lang="de-AT" dirty="0"/>
              <a:t>Letzte Sitzung</a:t>
            </a:r>
            <a:endParaRPr lang="en-US" dirty="0"/>
          </a:p>
        </p:txBody>
      </p:sp>
      <p:pic>
        <p:nvPicPr>
          <p:cNvPr id="5" name="Content Placeholder 4">
            <a:extLst>
              <a:ext uri="{FF2B5EF4-FFF2-40B4-BE49-F238E27FC236}">
                <a16:creationId xmlns:a16="http://schemas.microsoft.com/office/drawing/2014/main" id="{252D22C5-3AF5-4B53-8CC2-FB320D20CC67}"/>
              </a:ext>
            </a:extLst>
          </p:cNvPr>
          <p:cNvPicPr>
            <a:picLocks noGrp="1" noChangeAspect="1"/>
          </p:cNvPicPr>
          <p:nvPr>
            <p:ph idx="1"/>
          </p:nvPr>
        </p:nvPicPr>
        <p:blipFill>
          <a:blip r:embed="rId3"/>
          <a:stretch>
            <a:fillRect/>
          </a:stretch>
        </p:blipFill>
        <p:spPr>
          <a:xfrm>
            <a:off x="838200" y="2187484"/>
            <a:ext cx="10515600" cy="3627619"/>
          </a:xfrm>
        </p:spPr>
      </p:pic>
      <p:sp>
        <p:nvSpPr>
          <p:cNvPr id="7" name="TextBox 6">
            <a:extLst>
              <a:ext uri="{FF2B5EF4-FFF2-40B4-BE49-F238E27FC236}">
                <a16:creationId xmlns:a16="http://schemas.microsoft.com/office/drawing/2014/main" id="{5FCC181E-8FBB-4759-A005-D24E94C021E1}"/>
              </a:ext>
            </a:extLst>
          </p:cNvPr>
          <p:cNvSpPr txBox="1"/>
          <p:nvPr/>
        </p:nvSpPr>
        <p:spPr>
          <a:xfrm>
            <a:off x="749300" y="5942567"/>
            <a:ext cx="6096000" cy="369332"/>
          </a:xfrm>
          <a:prstGeom prst="rect">
            <a:avLst/>
          </a:prstGeom>
          <a:noFill/>
        </p:spPr>
        <p:txBody>
          <a:bodyPr wrap="square">
            <a:spAutoFit/>
          </a:bodyPr>
          <a:lstStyle/>
          <a:p>
            <a:r>
              <a:rPr lang="en-US" dirty="0">
                <a:latin typeface="Arial Nova Light" panose="020B0304020202020204" pitchFamily="34" charset="0"/>
                <a:hlinkClick r:id="rId4"/>
              </a:rPr>
              <a:t>https://cognitive-psychology.uni-graz.at/de/</a:t>
            </a:r>
            <a:r>
              <a:rPr lang="en-US" dirty="0">
                <a:latin typeface="Arial Nova Light" panose="020B0304020202020204" pitchFamily="34" charset="0"/>
              </a:rPr>
              <a:t> </a:t>
            </a:r>
          </a:p>
        </p:txBody>
      </p:sp>
      <p:cxnSp>
        <p:nvCxnSpPr>
          <p:cNvPr id="9" name="Straight Connector 8">
            <a:extLst>
              <a:ext uri="{FF2B5EF4-FFF2-40B4-BE49-F238E27FC236}">
                <a16:creationId xmlns:a16="http://schemas.microsoft.com/office/drawing/2014/main" id="{67DB6006-072E-4233-9410-3805F8AB8795}"/>
              </a:ext>
            </a:extLst>
          </p:cNvPr>
          <p:cNvCxnSpPr>
            <a:cxnSpLocks/>
          </p:cNvCxnSpPr>
          <p:nvPr/>
        </p:nvCxnSpPr>
        <p:spPr>
          <a:xfrm>
            <a:off x="3200400" y="4102100"/>
            <a:ext cx="5854700" cy="0"/>
          </a:xfrm>
          <a:prstGeom prst="line">
            <a:avLst/>
          </a:prstGeom>
          <a:ln w="57150"/>
        </p:spPr>
        <p:style>
          <a:lnRef idx="1">
            <a:schemeClr val="accent2"/>
          </a:lnRef>
          <a:fillRef idx="0">
            <a:schemeClr val="accent2"/>
          </a:fillRef>
          <a:effectRef idx="0">
            <a:schemeClr val="accent2"/>
          </a:effectRef>
          <a:fontRef idx="minor">
            <a:schemeClr val="tx1"/>
          </a:fontRef>
        </p:style>
      </p:cxnSp>
      <p:cxnSp>
        <p:nvCxnSpPr>
          <p:cNvPr id="13" name="Straight Connector 12">
            <a:extLst>
              <a:ext uri="{FF2B5EF4-FFF2-40B4-BE49-F238E27FC236}">
                <a16:creationId xmlns:a16="http://schemas.microsoft.com/office/drawing/2014/main" id="{6821968F-27C1-4770-B4C0-0BECAE7C1535}"/>
              </a:ext>
            </a:extLst>
          </p:cNvPr>
          <p:cNvCxnSpPr>
            <a:cxnSpLocks/>
          </p:cNvCxnSpPr>
          <p:nvPr/>
        </p:nvCxnSpPr>
        <p:spPr>
          <a:xfrm>
            <a:off x="3797300" y="4495800"/>
            <a:ext cx="2806700" cy="0"/>
          </a:xfrm>
          <a:prstGeom prst="line">
            <a:avLst/>
          </a:prstGeom>
          <a:ln w="57150"/>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74083899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778AB3C8-9079-45A1-8475-DC07AC18EE00}"/>
              </a:ext>
            </a:extLst>
          </p:cNvPr>
          <p:cNvSpPr txBox="1"/>
          <p:nvPr/>
        </p:nvSpPr>
        <p:spPr bwMode="auto">
          <a:xfrm>
            <a:off x="-1836" y="6492875"/>
            <a:ext cx="6097836" cy="369332"/>
          </a:xfrm>
          <a:prstGeom prst="rect">
            <a:avLst/>
          </a:prstGeom>
          <a:noFill/>
          <a:ln w="9525">
            <a:noFill/>
            <a:round/>
            <a:headEnd/>
            <a:tailEnd/>
          </a:ln>
        </p:spPr>
        <p:txBody>
          <a:bodyPr wrap="square">
            <a:spAutoFit/>
          </a:bodyPr>
          <a:lstStyle/>
          <a:p>
            <a:r>
              <a:rPr lang="de-AT" dirty="0">
                <a:latin typeface="Arial Nova Light" panose="020B0304020202020204" pitchFamily="34" charset="0"/>
                <a:hlinkClick r:id="rId3"/>
              </a:rPr>
              <a:t>https://psylab.uni-graz.at/de/labore/eeg/</a:t>
            </a:r>
            <a:r>
              <a:rPr lang="de-AT" dirty="0">
                <a:latin typeface="Arial Nova Light" panose="020B0304020202020204" pitchFamily="34" charset="0"/>
              </a:rPr>
              <a:t> </a:t>
            </a:r>
          </a:p>
        </p:txBody>
      </p:sp>
      <p:sp>
        <p:nvSpPr>
          <p:cNvPr id="20" name="Title 19">
            <a:extLst>
              <a:ext uri="{FF2B5EF4-FFF2-40B4-BE49-F238E27FC236}">
                <a16:creationId xmlns:a16="http://schemas.microsoft.com/office/drawing/2014/main" id="{8BD31B61-24D2-45B3-B3AC-AE4E3857E6F9}"/>
              </a:ext>
            </a:extLst>
          </p:cNvPr>
          <p:cNvSpPr>
            <a:spLocks noGrp="1"/>
          </p:cNvSpPr>
          <p:nvPr>
            <p:ph type="title"/>
          </p:nvPr>
        </p:nvSpPr>
        <p:spPr/>
        <p:txBody>
          <a:bodyPr/>
          <a:lstStyle/>
          <a:p>
            <a:r>
              <a:rPr lang="de-AT" dirty="0"/>
              <a:t>Elektroenzephalografie (EEG)</a:t>
            </a:r>
          </a:p>
        </p:txBody>
      </p:sp>
      <p:pic>
        <p:nvPicPr>
          <p:cNvPr id="25" name="Content Placeholder 24">
            <a:extLst>
              <a:ext uri="{FF2B5EF4-FFF2-40B4-BE49-F238E27FC236}">
                <a16:creationId xmlns:a16="http://schemas.microsoft.com/office/drawing/2014/main" id="{D950BB30-57E4-4578-8CD9-9465D4AABDF2}"/>
              </a:ext>
            </a:extLst>
          </p:cNvPr>
          <p:cNvPicPr>
            <a:picLocks noGrp="1" noChangeAspect="1"/>
          </p:cNvPicPr>
          <p:nvPr>
            <p:ph sz="half" idx="2"/>
          </p:nvPr>
        </p:nvPicPr>
        <p:blipFill>
          <a:blip r:embed="rId4"/>
          <a:stretch>
            <a:fillRect/>
          </a:stretch>
        </p:blipFill>
        <p:spPr>
          <a:xfrm>
            <a:off x="5429383" y="1843015"/>
            <a:ext cx="3275545" cy="4351338"/>
          </a:xfrm>
        </p:spPr>
      </p:pic>
      <p:pic>
        <p:nvPicPr>
          <p:cNvPr id="23" name="Content Placeholder 22">
            <a:extLst>
              <a:ext uri="{FF2B5EF4-FFF2-40B4-BE49-F238E27FC236}">
                <a16:creationId xmlns:a16="http://schemas.microsoft.com/office/drawing/2014/main" id="{D58DC647-4FA0-409C-A773-05B1A9B5C90B}"/>
              </a:ext>
            </a:extLst>
          </p:cNvPr>
          <p:cNvPicPr>
            <a:picLocks noGrp="1" noChangeAspect="1"/>
          </p:cNvPicPr>
          <p:nvPr>
            <p:ph sz="half" idx="1"/>
          </p:nvPr>
        </p:nvPicPr>
        <p:blipFill>
          <a:blip r:embed="rId5"/>
          <a:stretch>
            <a:fillRect/>
          </a:stretch>
        </p:blipFill>
        <p:spPr>
          <a:xfrm>
            <a:off x="95700" y="2180799"/>
            <a:ext cx="5181600" cy="3675770"/>
          </a:xfrm>
          <a:prstGeom prst="rect">
            <a:avLst/>
          </a:prstGeom>
        </p:spPr>
      </p:pic>
      <p:pic>
        <p:nvPicPr>
          <p:cNvPr id="27" name="Picture 26">
            <a:extLst>
              <a:ext uri="{FF2B5EF4-FFF2-40B4-BE49-F238E27FC236}">
                <a16:creationId xmlns:a16="http://schemas.microsoft.com/office/drawing/2014/main" id="{F7F8B5E1-2B4F-410C-B285-C63B21110504}"/>
              </a:ext>
            </a:extLst>
          </p:cNvPr>
          <p:cNvPicPr>
            <a:picLocks noChangeAspect="1"/>
          </p:cNvPicPr>
          <p:nvPr/>
        </p:nvPicPr>
        <p:blipFill>
          <a:blip r:embed="rId6"/>
          <a:stretch>
            <a:fillRect/>
          </a:stretch>
        </p:blipFill>
        <p:spPr>
          <a:xfrm>
            <a:off x="8836092" y="1833871"/>
            <a:ext cx="3243580" cy="4351338"/>
          </a:xfrm>
          <a:prstGeom prst="rect">
            <a:avLst/>
          </a:prstGeom>
        </p:spPr>
      </p:pic>
    </p:spTree>
    <p:extLst>
      <p:ext uri="{BB962C8B-B14F-4D97-AF65-F5344CB8AC3E}">
        <p14:creationId xmlns:p14="http://schemas.microsoft.com/office/powerpoint/2010/main" val="256065101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7212F47-CE12-488A-BF94-65D836272ED5}"/>
              </a:ext>
            </a:extLst>
          </p:cNvPr>
          <p:cNvSpPr>
            <a:spLocks noGrp="1"/>
          </p:cNvSpPr>
          <p:nvPr>
            <p:ph type="title"/>
          </p:nvPr>
        </p:nvSpPr>
        <p:spPr/>
        <p:txBody>
          <a:bodyPr/>
          <a:lstStyle/>
          <a:p>
            <a:r>
              <a:rPr lang="de-AT" dirty="0"/>
              <a:t>Grundlagen</a:t>
            </a:r>
          </a:p>
        </p:txBody>
      </p:sp>
      <p:pic>
        <p:nvPicPr>
          <p:cNvPr id="7" name="Grafik 2">
            <a:extLst>
              <a:ext uri="{FF2B5EF4-FFF2-40B4-BE49-F238E27FC236}">
                <a16:creationId xmlns:a16="http://schemas.microsoft.com/office/drawing/2014/main" id="{3AC48654-6658-49D4-9EE3-661690DBFC93}"/>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226072" y="353224"/>
            <a:ext cx="5942055" cy="6151551"/>
          </a:xfrm>
          <a:prstGeom prst="rect">
            <a:avLst/>
          </a:prstGeom>
        </p:spPr>
      </p:pic>
      <p:sp>
        <p:nvSpPr>
          <p:cNvPr id="8" name="TextBox 7">
            <a:extLst>
              <a:ext uri="{FF2B5EF4-FFF2-40B4-BE49-F238E27FC236}">
                <a16:creationId xmlns:a16="http://schemas.microsoft.com/office/drawing/2014/main" id="{B9FBD1C3-7418-4692-889B-FE3CDB964BE3}"/>
              </a:ext>
            </a:extLst>
          </p:cNvPr>
          <p:cNvSpPr txBox="1"/>
          <p:nvPr/>
        </p:nvSpPr>
        <p:spPr bwMode="auto">
          <a:xfrm>
            <a:off x="-1836" y="6492875"/>
            <a:ext cx="6097836" cy="369332"/>
          </a:xfrm>
          <a:prstGeom prst="rect">
            <a:avLst/>
          </a:prstGeom>
          <a:noFill/>
          <a:ln w="9525">
            <a:noFill/>
            <a:round/>
            <a:headEnd/>
            <a:tailEnd/>
          </a:ln>
        </p:spPr>
        <p:txBody>
          <a:bodyPr wrap="square">
            <a:spAutoFit/>
          </a:bodyPr>
          <a:lstStyle/>
          <a:p>
            <a:r>
              <a:rPr lang="de-AT" dirty="0">
                <a:latin typeface="Arial Nova Light" panose="020B0304020202020204" pitchFamily="34" charset="0"/>
              </a:rPr>
              <a:t>Bilderquelle: </a:t>
            </a:r>
            <a:r>
              <a:rPr lang="de-AT" dirty="0" err="1">
                <a:latin typeface="Arial Nova Light" panose="020B0304020202020204" pitchFamily="34" charset="0"/>
              </a:rPr>
              <a:t>Purves</a:t>
            </a:r>
            <a:r>
              <a:rPr lang="de-AT" dirty="0">
                <a:latin typeface="Arial Nova Light" panose="020B0304020202020204" pitchFamily="34" charset="0"/>
              </a:rPr>
              <a:t>, 2008</a:t>
            </a:r>
          </a:p>
        </p:txBody>
      </p:sp>
    </p:spTree>
    <p:extLst>
      <p:ext uri="{BB962C8B-B14F-4D97-AF65-F5344CB8AC3E}">
        <p14:creationId xmlns:p14="http://schemas.microsoft.com/office/powerpoint/2010/main" val="301740724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D6F787-FCA3-479C-B7F6-77D108D5B04C}"/>
              </a:ext>
            </a:extLst>
          </p:cNvPr>
          <p:cNvSpPr>
            <a:spLocks noGrp="1"/>
          </p:cNvSpPr>
          <p:nvPr>
            <p:ph type="title"/>
          </p:nvPr>
        </p:nvSpPr>
        <p:spPr/>
        <p:txBody>
          <a:bodyPr/>
          <a:lstStyle/>
          <a:p>
            <a:r>
              <a:rPr lang="de-AT" dirty="0"/>
              <a:t>EEG-Signal</a:t>
            </a:r>
          </a:p>
        </p:txBody>
      </p:sp>
      <p:pic>
        <p:nvPicPr>
          <p:cNvPr id="4" name="Content Placeholder 14">
            <a:extLst>
              <a:ext uri="{FF2B5EF4-FFF2-40B4-BE49-F238E27FC236}">
                <a16:creationId xmlns:a16="http://schemas.microsoft.com/office/drawing/2014/main" id="{4DA1DD82-3612-4AFC-A7FB-18E74AF81DB3}"/>
              </a:ext>
            </a:extLst>
          </p:cNvPr>
          <p:cNvPicPr>
            <a:picLocks noGrp="1" noChangeAspect="1"/>
          </p:cNvPicPr>
          <p:nvPr>
            <p:ph idx="1"/>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2565423" y="1825625"/>
            <a:ext cx="7061153" cy="4351338"/>
          </a:xfrm>
        </p:spPr>
      </p:pic>
      <p:sp>
        <p:nvSpPr>
          <p:cNvPr id="5" name="TextBox 4">
            <a:extLst>
              <a:ext uri="{FF2B5EF4-FFF2-40B4-BE49-F238E27FC236}">
                <a16:creationId xmlns:a16="http://schemas.microsoft.com/office/drawing/2014/main" id="{3F728786-4F78-4BB0-A27A-C3CBCB081263}"/>
              </a:ext>
            </a:extLst>
          </p:cNvPr>
          <p:cNvSpPr txBox="1"/>
          <p:nvPr/>
        </p:nvSpPr>
        <p:spPr>
          <a:xfrm>
            <a:off x="-25377" y="6627168"/>
            <a:ext cx="5181600" cy="230832"/>
          </a:xfrm>
          <a:prstGeom prst="rect">
            <a:avLst/>
          </a:prstGeom>
          <a:noFill/>
        </p:spPr>
        <p:txBody>
          <a:bodyPr wrap="square" rtlCol="0">
            <a:spAutoFit/>
          </a:bodyPr>
          <a:lstStyle/>
          <a:p>
            <a:r>
              <a:rPr lang="en-US" sz="900" dirty="0"/>
              <a:t>Source: </a:t>
            </a:r>
            <a:r>
              <a:rPr lang="en-US" sz="900" dirty="0">
                <a:hlinkClick r:id="rId4"/>
              </a:rPr>
              <a:t>https://www.frontiersin.org/articles/10.3389/fneur.2018.00966/full</a:t>
            </a:r>
            <a:r>
              <a:rPr lang="en-US" sz="900" dirty="0"/>
              <a:t> CC BY</a:t>
            </a:r>
          </a:p>
        </p:txBody>
      </p:sp>
    </p:spTree>
    <p:extLst>
      <p:ext uri="{BB962C8B-B14F-4D97-AF65-F5344CB8AC3E}">
        <p14:creationId xmlns:p14="http://schemas.microsoft.com/office/powerpoint/2010/main" val="26300566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A2BE33-E761-4C88-9889-97135A5B0EB7}"/>
              </a:ext>
            </a:extLst>
          </p:cNvPr>
          <p:cNvSpPr>
            <a:spLocks noGrp="1"/>
          </p:cNvSpPr>
          <p:nvPr>
            <p:ph type="title"/>
          </p:nvPr>
        </p:nvSpPr>
        <p:spPr/>
        <p:txBody>
          <a:bodyPr/>
          <a:lstStyle/>
          <a:p>
            <a:r>
              <a:rPr lang="en-US" dirty="0" err="1"/>
              <a:t>Oszillationen</a:t>
            </a:r>
            <a:r>
              <a:rPr lang="en-US" dirty="0"/>
              <a:t>/Oscillations</a:t>
            </a:r>
          </a:p>
        </p:txBody>
      </p:sp>
      <p:pic>
        <p:nvPicPr>
          <p:cNvPr id="14" name="Content Placeholder 13">
            <a:extLst>
              <a:ext uri="{FF2B5EF4-FFF2-40B4-BE49-F238E27FC236}">
                <a16:creationId xmlns:a16="http://schemas.microsoft.com/office/drawing/2014/main" id="{7FBA67AB-F793-4E6C-B2E9-408B4B401797}"/>
              </a:ext>
            </a:extLst>
          </p:cNvPr>
          <p:cNvPicPr>
            <a:picLocks noGrp="1" noChangeAspect="1"/>
          </p:cNvPicPr>
          <p:nvPr>
            <p:ph sz="half" idx="2"/>
          </p:nvPr>
        </p:nvPicPr>
        <p:blipFill>
          <a:blip r:embed="rId3"/>
          <a:stretch>
            <a:fillRect/>
          </a:stretch>
        </p:blipFill>
        <p:spPr>
          <a:xfrm>
            <a:off x="7968643" y="352643"/>
            <a:ext cx="3007967" cy="6037680"/>
          </a:xfrm>
          <a:prstGeom prst="rect">
            <a:avLst/>
          </a:prstGeom>
        </p:spPr>
      </p:pic>
      <p:sp>
        <p:nvSpPr>
          <p:cNvPr id="10" name="Rectangle 9">
            <a:extLst>
              <a:ext uri="{FF2B5EF4-FFF2-40B4-BE49-F238E27FC236}">
                <a16:creationId xmlns:a16="http://schemas.microsoft.com/office/drawing/2014/main" id="{42CFEED9-EFAE-4B77-B3CC-A1351C5CAFCD}"/>
              </a:ext>
            </a:extLst>
          </p:cNvPr>
          <p:cNvSpPr/>
          <p:nvPr/>
        </p:nvSpPr>
        <p:spPr>
          <a:xfrm>
            <a:off x="178654" y="6460490"/>
            <a:ext cx="5860707" cy="307777"/>
          </a:xfrm>
          <a:prstGeom prst="rect">
            <a:avLst/>
          </a:prstGeom>
        </p:spPr>
        <p:txBody>
          <a:bodyPr wrap="none">
            <a:spAutoFit/>
          </a:bodyPr>
          <a:lstStyle/>
          <a:p>
            <a:r>
              <a:rPr lang="en-US" sz="1400" dirty="0">
                <a:solidFill>
                  <a:prstClr val="black"/>
                </a:solidFill>
                <a:latin typeface="Arial Nova Light"/>
              </a:rPr>
              <a:t>Source: </a:t>
            </a:r>
            <a:r>
              <a:rPr lang="en-US" sz="1400" dirty="0">
                <a:solidFill>
                  <a:prstClr val="black"/>
                </a:solidFill>
                <a:latin typeface="Arial Nova Light"/>
                <a:hlinkClick r:id="rId4"/>
              </a:rPr>
              <a:t>https://en.wikipedia.org/wiki/Electroencephalography</a:t>
            </a:r>
            <a:r>
              <a:rPr lang="en-US" sz="1400" dirty="0">
                <a:solidFill>
                  <a:prstClr val="black"/>
                </a:solidFill>
                <a:latin typeface="Arial Nova Light"/>
              </a:rPr>
              <a:t> CCA-SA 3.0</a:t>
            </a:r>
          </a:p>
        </p:txBody>
      </p:sp>
      <p:pic>
        <p:nvPicPr>
          <p:cNvPr id="11" name="Content Placeholder 10">
            <a:extLst>
              <a:ext uri="{FF2B5EF4-FFF2-40B4-BE49-F238E27FC236}">
                <a16:creationId xmlns:a16="http://schemas.microsoft.com/office/drawing/2014/main" id="{C445475A-AAFF-4CE5-B0D8-E77536C520EA}"/>
              </a:ext>
            </a:extLst>
          </p:cNvPr>
          <p:cNvPicPr>
            <a:picLocks noGrp="1" noChangeAspect="1"/>
          </p:cNvPicPr>
          <p:nvPr>
            <p:ph sz="half" idx="1"/>
          </p:nvPr>
        </p:nvPicPr>
        <p:blipFill>
          <a:blip r:embed="rId5"/>
          <a:stretch>
            <a:fillRect/>
          </a:stretch>
        </p:blipFill>
        <p:spPr>
          <a:xfrm>
            <a:off x="838200" y="3239294"/>
            <a:ext cx="5181600" cy="1524000"/>
          </a:xfrm>
        </p:spPr>
      </p:pic>
    </p:spTree>
    <p:extLst>
      <p:ext uri="{BB962C8B-B14F-4D97-AF65-F5344CB8AC3E}">
        <p14:creationId xmlns:p14="http://schemas.microsoft.com/office/powerpoint/2010/main" val="305526116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CC8F57-609A-4A68-A407-87EE6E492A8A}"/>
              </a:ext>
            </a:extLst>
          </p:cNvPr>
          <p:cNvSpPr>
            <a:spLocks noGrp="1"/>
          </p:cNvSpPr>
          <p:nvPr>
            <p:ph type="title"/>
          </p:nvPr>
        </p:nvSpPr>
        <p:spPr/>
        <p:txBody>
          <a:bodyPr/>
          <a:lstStyle/>
          <a:p>
            <a:r>
              <a:rPr lang="en-US" dirty="0" err="1"/>
              <a:t>Oszillationen</a:t>
            </a:r>
            <a:r>
              <a:rPr lang="en-US" dirty="0"/>
              <a:t>/Oscillations</a:t>
            </a:r>
            <a:endParaRPr lang="de-AT" dirty="0"/>
          </a:p>
        </p:txBody>
      </p:sp>
      <p:pic>
        <p:nvPicPr>
          <p:cNvPr id="7" name="Content Placeholder 6">
            <a:extLst>
              <a:ext uri="{FF2B5EF4-FFF2-40B4-BE49-F238E27FC236}">
                <a16:creationId xmlns:a16="http://schemas.microsoft.com/office/drawing/2014/main" id="{A2294614-9BD9-44F3-8FD9-429F2DED6531}"/>
              </a:ext>
            </a:extLst>
          </p:cNvPr>
          <p:cNvPicPr>
            <a:picLocks noGrp="1" noChangeAspect="1"/>
          </p:cNvPicPr>
          <p:nvPr>
            <p:ph idx="1"/>
          </p:nvPr>
        </p:nvPicPr>
        <p:blipFill>
          <a:blip r:embed="rId3"/>
          <a:stretch>
            <a:fillRect/>
          </a:stretch>
        </p:blipFill>
        <p:spPr>
          <a:xfrm>
            <a:off x="3932318" y="1825625"/>
            <a:ext cx="4327363" cy="4351338"/>
          </a:xfrm>
        </p:spPr>
      </p:pic>
      <p:sp>
        <p:nvSpPr>
          <p:cNvPr id="9" name="TextBox 8">
            <a:extLst>
              <a:ext uri="{FF2B5EF4-FFF2-40B4-BE49-F238E27FC236}">
                <a16:creationId xmlns:a16="http://schemas.microsoft.com/office/drawing/2014/main" id="{DE468444-73C7-4802-92CB-8ED6242E6431}"/>
              </a:ext>
            </a:extLst>
          </p:cNvPr>
          <p:cNvSpPr txBox="1"/>
          <p:nvPr/>
        </p:nvSpPr>
        <p:spPr bwMode="auto">
          <a:xfrm>
            <a:off x="-1" y="6492875"/>
            <a:ext cx="6096000" cy="369332"/>
          </a:xfrm>
          <a:prstGeom prst="rect">
            <a:avLst/>
          </a:prstGeom>
          <a:noFill/>
          <a:ln w="9525">
            <a:noFill/>
            <a:round/>
            <a:headEnd/>
            <a:tailEnd/>
          </a:ln>
        </p:spPr>
        <p:txBody>
          <a:bodyPr wrap="square">
            <a:spAutoFit/>
          </a:bodyPr>
          <a:lstStyle/>
          <a:p>
            <a:r>
              <a:rPr lang="de-AT" dirty="0" err="1">
                <a:latin typeface="Arial Nova Light" panose="020B0304020202020204" pitchFamily="34" charset="0"/>
              </a:rPr>
              <a:t>Gazzaniga</a:t>
            </a:r>
            <a:r>
              <a:rPr lang="de-AT" dirty="0">
                <a:latin typeface="Arial Nova Light" panose="020B0304020202020204" pitchFamily="34" charset="0"/>
              </a:rPr>
              <a:t> 2019, FIGURE 3.24</a:t>
            </a:r>
          </a:p>
        </p:txBody>
      </p:sp>
    </p:spTree>
    <p:extLst>
      <p:ext uri="{BB962C8B-B14F-4D97-AF65-F5344CB8AC3E}">
        <p14:creationId xmlns:p14="http://schemas.microsoft.com/office/powerpoint/2010/main" val="306538107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2273F1-E7BF-4E0C-B353-2F05B320C534}"/>
              </a:ext>
            </a:extLst>
          </p:cNvPr>
          <p:cNvSpPr>
            <a:spLocks noGrp="1"/>
          </p:cNvSpPr>
          <p:nvPr>
            <p:ph type="title"/>
          </p:nvPr>
        </p:nvSpPr>
        <p:spPr/>
        <p:txBody>
          <a:bodyPr/>
          <a:lstStyle/>
          <a:p>
            <a:r>
              <a:rPr lang="de-AT" dirty="0"/>
              <a:t>Frequenzen im EEG</a:t>
            </a:r>
            <a:endParaRPr lang="en-US" dirty="0"/>
          </a:p>
        </p:txBody>
      </p:sp>
      <p:pic>
        <p:nvPicPr>
          <p:cNvPr id="24" name="Content Placeholder 23">
            <a:extLst>
              <a:ext uri="{FF2B5EF4-FFF2-40B4-BE49-F238E27FC236}">
                <a16:creationId xmlns:a16="http://schemas.microsoft.com/office/drawing/2014/main" id="{CB3425F7-89E3-4389-B2AB-A21991F44C97}"/>
              </a:ext>
            </a:extLst>
          </p:cNvPr>
          <p:cNvPicPr>
            <a:picLocks noGrp="1" noChangeAspect="1"/>
          </p:cNvPicPr>
          <p:nvPr>
            <p:ph idx="1"/>
          </p:nvPr>
        </p:nvPicPr>
        <p:blipFill>
          <a:blip r:embed="rId3"/>
          <a:stretch>
            <a:fillRect/>
          </a:stretch>
        </p:blipFill>
        <p:spPr>
          <a:xfrm>
            <a:off x="838200" y="2968512"/>
            <a:ext cx="10515600" cy="2065564"/>
          </a:xfrm>
        </p:spPr>
      </p:pic>
      <p:sp>
        <p:nvSpPr>
          <p:cNvPr id="25" name="TextBox 24">
            <a:extLst>
              <a:ext uri="{FF2B5EF4-FFF2-40B4-BE49-F238E27FC236}">
                <a16:creationId xmlns:a16="http://schemas.microsoft.com/office/drawing/2014/main" id="{089BEA0E-2C00-484C-B7BD-18B919109ED3}"/>
              </a:ext>
            </a:extLst>
          </p:cNvPr>
          <p:cNvSpPr txBox="1"/>
          <p:nvPr/>
        </p:nvSpPr>
        <p:spPr>
          <a:xfrm>
            <a:off x="4565072" y="5127866"/>
            <a:ext cx="3534484" cy="369332"/>
          </a:xfrm>
          <a:prstGeom prst="rect">
            <a:avLst/>
          </a:prstGeom>
          <a:noFill/>
        </p:spPr>
        <p:txBody>
          <a:bodyPr wrap="square">
            <a:spAutoFit/>
          </a:bodyPr>
          <a:lstStyle/>
          <a:p>
            <a:pPr algn="ctr"/>
            <a:r>
              <a:rPr lang="de-AT" dirty="0"/>
              <a:t>Time (s)</a:t>
            </a:r>
            <a:endParaRPr lang="en-US" dirty="0"/>
          </a:p>
        </p:txBody>
      </p:sp>
      <p:sp>
        <p:nvSpPr>
          <p:cNvPr id="26" name="TextBox 25">
            <a:extLst>
              <a:ext uri="{FF2B5EF4-FFF2-40B4-BE49-F238E27FC236}">
                <a16:creationId xmlns:a16="http://schemas.microsoft.com/office/drawing/2014/main" id="{FFD61105-9A33-4E8E-A872-CEDE2D945CFD}"/>
              </a:ext>
            </a:extLst>
          </p:cNvPr>
          <p:cNvSpPr txBox="1"/>
          <p:nvPr/>
        </p:nvSpPr>
        <p:spPr>
          <a:xfrm rot="16200000">
            <a:off x="883624" y="3504497"/>
            <a:ext cx="1746454" cy="369332"/>
          </a:xfrm>
          <a:prstGeom prst="rect">
            <a:avLst/>
          </a:prstGeom>
          <a:noFill/>
        </p:spPr>
        <p:txBody>
          <a:bodyPr wrap="square">
            <a:spAutoFit/>
          </a:bodyPr>
          <a:lstStyle/>
          <a:p>
            <a:r>
              <a:rPr lang="de-AT" dirty="0"/>
              <a:t>Amplitude (V)</a:t>
            </a:r>
            <a:endParaRPr lang="en-US" dirty="0"/>
          </a:p>
        </p:txBody>
      </p:sp>
      <p:cxnSp>
        <p:nvCxnSpPr>
          <p:cNvPr id="28" name="Straight Arrow Connector 27">
            <a:extLst>
              <a:ext uri="{FF2B5EF4-FFF2-40B4-BE49-F238E27FC236}">
                <a16:creationId xmlns:a16="http://schemas.microsoft.com/office/drawing/2014/main" id="{BFF1D709-2CD0-41EF-9C0D-2C8FD1250EFF}"/>
              </a:ext>
            </a:extLst>
          </p:cNvPr>
          <p:cNvCxnSpPr/>
          <p:nvPr/>
        </p:nvCxnSpPr>
        <p:spPr>
          <a:xfrm>
            <a:off x="2857500" y="3190009"/>
            <a:ext cx="0" cy="49876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E04747B4-C5C2-483D-94E2-CDD040B7F2C6}"/>
              </a:ext>
            </a:extLst>
          </p:cNvPr>
          <p:cNvCxnSpPr/>
          <p:nvPr/>
        </p:nvCxnSpPr>
        <p:spPr>
          <a:xfrm>
            <a:off x="3841172" y="2930236"/>
            <a:ext cx="0" cy="49876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D3C81D0C-85C9-4AAE-931A-FA441A745A34}"/>
              </a:ext>
            </a:extLst>
          </p:cNvPr>
          <p:cNvCxnSpPr/>
          <p:nvPr/>
        </p:nvCxnSpPr>
        <p:spPr>
          <a:xfrm>
            <a:off x="4703618" y="2566554"/>
            <a:ext cx="0" cy="49876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3DE2936D-DD53-4F82-9F27-EA9244D4DCB1}"/>
              </a:ext>
            </a:extLst>
          </p:cNvPr>
          <p:cNvCxnSpPr/>
          <p:nvPr/>
        </p:nvCxnSpPr>
        <p:spPr>
          <a:xfrm>
            <a:off x="5566063" y="2566554"/>
            <a:ext cx="0" cy="49876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82DAD8DF-4A9A-4672-A342-DF387063F6EC}"/>
              </a:ext>
            </a:extLst>
          </p:cNvPr>
          <p:cNvCxnSpPr/>
          <p:nvPr/>
        </p:nvCxnSpPr>
        <p:spPr>
          <a:xfrm>
            <a:off x="6355772" y="2843645"/>
            <a:ext cx="0" cy="49876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60416404-E16C-4F38-954A-A48B9281A421}"/>
              </a:ext>
            </a:extLst>
          </p:cNvPr>
          <p:cNvCxnSpPr/>
          <p:nvPr/>
        </p:nvCxnSpPr>
        <p:spPr>
          <a:xfrm>
            <a:off x="6937663" y="3342409"/>
            <a:ext cx="0" cy="49876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3698982F-885B-4D87-BC24-D531937A4B4A}"/>
              </a:ext>
            </a:extLst>
          </p:cNvPr>
          <p:cNvCxnSpPr/>
          <p:nvPr/>
        </p:nvCxnSpPr>
        <p:spPr>
          <a:xfrm>
            <a:off x="7623463" y="2968336"/>
            <a:ext cx="0" cy="49876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FF5555D7-C1F7-40B8-9532-6C205B92905E}"/>
              </a:ext>
            </a:extLst>
          </p:cNvPr>
          <p:cNvCxnSpPr/>
          <p:nvPr/>
        </p:nvCxnSpPr>
        <p:spPr>
          <a:xfrm>
            <a:off x="8506691" y="2940627"/>
            <a:ext cx="0" cy="49876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8EC184B1-5AA9-4E89-99A2-30FE9DE29EA9}"/>
              </a:ext>
            </a:extLst>
          </p:cNvPr>
          <p:cNvCxnSpPr/>
          <p:nvPr/>
        </p:nvCxnSpPr>
        <p:spPr>
          <a:xfrm>
            <a:off x="9337963" y="3190009"/>
            <a:ext cx="0" cy="49876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A53737D4-6C76-4531-BEE1-A854D981FFC7}"/>
              </a:ext>
            </a:extLst>
          </p:cNvPr>
          <p:cNvCxnSpPr/>
          <p:nvPr/>
        </p:nvCxnSpPr>
        <p:spPr>
          <a:xfrm>
            <a:off x="9899073" y="3179618"/>
            <a:ext cx="0" cy="49876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1584189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CC8F57-609A-4A68-A407-87EE6E492A8A}"/>
              </a:ext>
            </a:extLst>
          </p:cNvPr>
          <p:cNvSpPr>
            <a:spLocks noGrp="1"/>
          </p:cNvSpPr>
          <p:nvPr>
            <p:ph type="title"/>
          </p:nvPr>
        </p:nvSpPr>
        <p:spPr/>
        <p:txBody>
          <a:bodyPr/>
          <a:lstStyle/>
          <a:p>
            <a:r>
              <a:rPr lang="en-US" dirty="0" err="1"/>
              <a:t>Oszillationen</a:t>
            </a:r>
            <a:r>
              <a:rPr lang="en-US" dirty="0"/>
              <a:t>/Oscillations</a:t>
            </a:r>
            <a:endParaRPr lang="de-AT" dirty="0"/>
          </a:p>
        </p:txBody>
      </p:sp>
      <p:sp>
        <p:nvSpPr>
          <p:cNvPr id="9" name="TextBox 8">
            <a:extLst>
              <a:ext uri="{FF2B5EF4-FFF2-40B4-BE49-F238E27FC236}">
                <a16:creationId xmlns:a16="http://schemas.microsoft.com/office/drawing/2014/main" id="{DE468444-73C7-4802-92CB-8ED6242E6431}"/>
              </a:ext>
            </a:extLst>
          </p:cNvPr>
          <p:cNvSpPr txBox="1"/>
          <p:nvPr/>
        </p:nvSpPr>
        <p:spPr bwMode="auto">
          <a:xfrm>
            <a:off x="-1" y="6492875"/>
            <a:ext cx="6096000" cy="369332"/>
          </a:xfrm>
          <a:prstGeom prst="rect">
            <a:avLst/>
          </a:prstGeom>
          <a:noFill/>
          <a:ln w="9525">
            <a:noFill/>
            <a:round/>
            <a:headEnd/>
            <a:tailEnd/>
          </a:ln>
        </p:spPr>
        <p:txBody>
          <a:bodyPr wrap="square">
            <a:spAutoFit/>
          </a:bodyPr>
          <a:lstStyle/>
          <a:p>
            <a:r>
              <a:rPr lang="de-AT" dirty="0" err="1">
                <a:latin typeface="Arial Nova Light" panose="020B0304020202020204" pitchFamily="34" charset="0"/>
              </a:rPr>
              <a:t>Gazzaniga</a:t>
            </a:r>
            <a:r>
              <a:rPr lang="de-AT" dirty="0">
                <a:latin typeface="Arial Nova Light" panose="020B0304020202020204" pitchFamily="34" charset="0"/>
              </a:rPr>
              <a:t> 2019, FIGURE 3.24</a:t>
            </a:r>
          </a:p>
        </p:txBody>
      </p:sp>
      <p:sp>
        <p:nvSpPr>
          <p:cNvPr id="4" name="TextBox 3">
            <a:extLst>
              <a:ext uri="{FF2B5EF4-FFF2-40B4-BE49-F238E27FC236}">
                <a16:creationId xmlns:a16="http://schemas.microsoft.com/office/drawing/2014/main" id="{A9F41FBF-C2B1-19EC-9FE1-26F0E0C38213}"/>
              </a:ext>
            </a:extLst>
          </p:cNvPr>
          <p:cNvSpPr txBox="1"/>
          <p:nvPr/>
        </p:nvSpPr>
        <p:spPr bwMode="auto">
          <a:xfrm>
            <a:off x="7328349" y="3496731"/>
            <a:ext cx="2476051" cy="369332"/>
          </a:xfrm>
          <a:prstGeom prst="rect">
            <a:avLst/>
          </a:prstGeom>
          <a:noFill/>
          <a:ln w="9525">
            <a:noFill/>
            <a:round/>
            <a:headEnd/>
            <a:tailEnd/>
          </a:ln>
        </p:spPr>
        <p:txBody>
          <a:bodyPr wrap="square">
            <a:spAutoFit/>
          </a:bodyPr>
          <a:lstStyle/>
          <a:p>
            <a:r>
              <a:rPr lang="en-GB" dirty="0">
                <a:solidFill>
                  <a:srgbClr val="141413"/>
                </a:solidFill>
                <a:effectLst/>
                <a:latin typeface="Arial Nova Light" panose="020B0304020202020204" pitchFamily="34" charset="0"/>
              </a:rPr>
              <a:t>7.5–12.5 Hz</a:t>
            </a:r>
            <a:endParaRPr lang="en-AT" dirty="0">
              <a:latin typeface="Arial Nova Light" panose="020B0304020202020204" pitchFamily="34" charset="0"/>
            </a:endParaRPr>
          </a:p>
        </p:txBody>
      </p:sp>
      <p:pic>
        <p:nvPicPr>
          <p:cNvPr id="8" name="Content Placeholder 13">
            <a:extLst>
              <a:ext uri="{FF2B5EF4-FFF2-40B4-BE49-F238E27FC236}">
                <a16:creationId xmlns:a16="http://schemas.microsoft.com/office/drawing/2014/main" id="{B70DC96A-5BEB-04F8-A675-8A87F62A1EF8}"/>
              </a:ext>
            </a:extLst>
          </p:cNvPr>
          <p:cNvPicPr>
            <a:picLocks noGrp="1" noChangeAspect="1"/>
          </p:cNvPicPr>
          <p:nvPr>
            <p:ph idx="1"/>
          </p:nvPr>
        </p:nvPicPr>
        <p:blipFill>
          <a:blip r:embed="rId3"/>
          <a:stretch>
            <a:fillRect/>
          </a:stretch>
        </p:blipFill>
        <p:spPr>
          <a:xfrm>
            <a:off x="5011652" y="1825625"/>
            <a:ext cx="2168695" cy="4351338"/>
          </a:xfrm>
          <a:prstGeom prst="rect">
            <a:avLst/>
          </a:prstGeom>
        </p:spPr>
      </p:pic>
      <p:sp>
        <p:nvSpPr>
          <p:cNvPr id="10" name="TextBox 9">
            <a:extLst>
              <a:ext uri="{FF2B5EF4-FFF2-40B4-BE49-F238E27FC236}">
                <a16:creationId xmlns:a16="http://schemas.microsoft.com/office/drawing/2014/main" id="{C370F91F-87CA-AC14-1A57-0087DD670258}"/>
              </a:ext>
            </a:extLst>
          </p:cNvPr>
          <p:cNvSpPr txBox="1"/>
          <p:nvPr/>
        </p:nvSpPr>
        <p:spPr bwMode="auto">
          <a:xfrm>
            <a:off x="7328349" y="2700864"/>
            <a:ext cx="2476051" cy="369332"/>
          </a:xfrm>
          <a:prstGeom prst="rect">
            <a:avLst/>
          </a:prstGeom>
          <a:noFill/>
          <a:ln w="9525">
            <a:noFill/>
            <a:round/>
            <a:headEnd/>
            <a:tailEnd/>
          </a:ln>
        </p:spPr>
        <p:txBody>
          <a:bodyPr wrap="square">
            <a:spAutoFit/>
          </a:bodyPr>
          <a:lstStyle/>
          <a:p>
            <a:r>
              <a:rPr lang="en-GB" dirty="0">
                <a:solidFill>
                  <a:srgbClr val="141413"/>
                </a:solidFill>
                <a:effectLst/>
                <a:latin typeface="Arial Nova Light" panose="020B0304020202020204" pitchFamily="34" charset="0"/>
              </a:rPr>
              <a:t>4-8 Hz</a:t>
            </a:r>
            <a:endParaRPr lang="en-AT" dirty="0">
              <a:latin typeface="Arial Nova Light" panose="020B0304020202020204" pitchFamily="34" charset="0"/>
            </a:endParaRPr>
          </a:p>
        </p:txBody>
      </p:sp>
      <p:sp>
        <p:nvSpPr>
          <p:cNvPr id="11" name="TextBox 10">
            <a:extLst>
              <a:ext uri="{FF2B5EF4-FFF2-40B4-BE49-F238E27FC236}">
                <a16:creationId xmlns:a16="http://schemas.microsoft.com/office/drawing/2014/main" id="{94289FFA-8BF4-E5E4-7278-C51C4C66CA09}"/>
              </a:ext>
            </a:extLst>
          </p:cNvPr>
          <p:cNvSpPr txBox="1"/>
          <p:nvPr/>
        </p:nvSpPr>
        <p:spPr bwMode="auto">
          <a:xfrm>
            <a:off x="7328348" y="1904997"/>
            <a:ext cx="2476051" cy="369332"/>
          </a:xfrm>
          <a:prstGeom prst="rect">
            <a:avLst/>
          </a:prstGeom>
          <a:noFill/>
          <a:ln w="9525">
            <a:noFill/>
            <a:round/>
            <a:headEnd/>
            <a:tailEnd/>
          </a:ln>
        </p:spPr>
        <p:txBody>
          <a:bodyPr wrap="square">
            <a:spAutoFit/>
          </a:bodyPr>
          <a:lstStyle/>
          <a:p>
            <a:r>
              <a:rPr lang="en-GB" dirty="0">
                <a:solidFill>
                  <a:srgbClr val="141413"/>
                </a:solidFill>
                <a:latin typeface="Arial Nova Light" panose="020B0304020202020204" pitchFamily="34" charset="0"/>
              </a:rPr>
              <a:t>1</a:t>
            </a:r>
            <a:r>
              <a:rPr lang="en-GB" dirty="0">
                <a:solidFill>
                  <a:srgbClr val="141413"/>
                </a:solidFill>
                <a:effectLst/>
                <a:latin typeface="Arial Nova Light" panose="020B0304020202020204" pitchFamily="34" charset="0"/>
              </a:rPr>
              <a:t>-4 Hz</a:t>
            </a:r>
            <a:endParaRPr lang="en-AT" dirty="0">
              <a:latin typeface="Arial Nova Light" panose="020B0304020202020204" pitchFamily="34" charset="0"/>
            </a:endParaRPr>
          </a:p>
        </p:txBody>
      </p:sp>
      <p:sp>
        <p:nvSpPr>
          <p:cNvPr id="12" name="TextBox 11">
            <a:extLst>
              <a:ext uri="{FF2B5EF4-FFF2-40B4-BE49-F238E27FC236}">
                <a16:creationId xmlns:a16="http://schemas.microsoft.com/office/drawing/2014/main" id="{4D75B5E2-3901-474B-E282-AA0B030676BB}"/>
              </a:ext>
            </a:extLst>
          </p:cNvPr>
          <p:cNvSpPr txBox="1"/>
          <p:nvPr/>
        </p:nvSpPr>
        <p:spPr bwMode="auto">
          <a:xfrm>
            <a:off x="7328348" y="4164477"/>
            <a:ext cx="2476051" cy="369332"/>
          </a:xfrm>
          <a:prstGeom prst="rect">
            <a:avLst/>
          </a:prstGeom>
          <a:noFill/>
          <a:ln w="9525">
            <a:noFill/>
            <a:round/>
            <a:headEnd/>
            <a:tailEnd/>
          </a:ln>
        </p:spPr>
        <p:txBody>
          <a:bodyPr wrap="square">
            <a:spAutoFit/>
          </a:bodyPr>
          <a:lstStyle/>
          <a:p>
            <a:r>
              <a:rPr lang="en-GB" dirty="0">
                <a:solidFill>
                  <a:srgbClr val="141413"/>
                </a:solidFill>
                <a:effectLst/>
                <a:latin typeface="Arial Nova Light" panose="020B0304020202020204" pitchFamily="34" charset="0"/>
              </a:rPr>
              <a:t>8-12 Hz</a:t>
            </a:r>
            <a:endParaRPr lang="en-AT" dirty="0">
              <a:latin typeface="Arial Nova Light" panose="020B0304020202020204" pitchFamily="34" charset="0"/>
            </a:endParaRPr>
          </a:p>
        </p:txBody>
      </p:sp>
      <p:sp>
        <p:nvSpPr>
          <p:cNvPr id="13" name="TextBox 12">
            <a:extLst>
              <a:ext uri="{FF2B5EF4-FFF2-40B4-BE49-F238E27FC236}">
                <a16:creationId xmlns:a16="http://schemas.microsoft.com/office/drawing/2014/main" id="{02A94E89-3F14-47C1-4C59-F311316AAD1C}"/>
              </a:ext>
            </a:extLst>
          </p:cNvPr>
          <p:cNvSpPr txBox="1"/>
          <p:nvPr/>
        </p:nvSpPr>
        <p:spPr bwMode="auto">
          <a:xfrm>
            <a:off x="7328348" y="4887349"/>
            <a:ext cx="2476051" cy="369332"/>
          </a:xfrm>
          <a:prstGeom prst="rect">
            <a:avLst/>
          </a:prstGeom>
          <a:noFill/>
          <a:ln w="9525">
            <a:noFill/>
            <a:round/>
            <a:headEnd/>
            <a:tailEnd/>
          </a:ln>
        </p:spPr>
        <p:txBody>
          <a:bodyPr wrap="square">
            <a:spAutoFit/>
          </a:bodyPr>
          <a:lstStyle/>
          <a:p>
            <a:r>
              <a:rPr lang="en-GB" dirty="0">
                <a:solidFill>
                  <a:srgbClr val="141413"/>
                </a:solidFill>
                <a:latin typeface="Arial Nova Light" panose="020B0304020202020204" pitchFamily="34" charset="0"/>
              </a:rPr>
              <a:t>13</a:t>
            </a:r>
            <a:r>
              <a:rPr lang="en-GB" dirty="0">
                <a:solidFill>
                  <a:srgbClr val="141413"/>
                </a:solidFill>
                <a:effectLst/>
                <a:latin typeface="Arial Nova Light" panose="020B0304020202020204" pitchFamily="34" charset="0"/>
              </a:rPr>
              <a:t>-30 Hz</a:t>
            </a:r>
            <a:endParaRPr lang="en-AT" dirty="0">
              <a:latin typeface="Arial Nova Light" panose="020B0304020202020204" pitchFamily="34" charset="0"/>
            </a:endParaRPr>
          </a:p>
        </p:txBody>
      </p:sp>
      <p:sp>
        <p:nvSpPr>
          <p:cNvPr id="14" name="TextBox 13">
            <a:extLst>
              <a:ext uri="{FF2B5EF4-FFF2-40B4-BE49-F238E27FC236}">
                <a16:creationId xmlns:a16="http://schemas.microsoft.com/office/drawing/2014/main" id="{7835613B-D8E6-E4F2-F4E7-0F102A1C46A1}"/>
              </a:ext>
            </a:extLst>
          </p:cNvPr>
          <p:cNvSpPr txBox="1"/>
          <p:nvPr/>
        </p:nvSpPr>
        <p:spPr bwMode="auto">
          <a:xfrm>
            <a:off x="7328348" y="5610221"/>
            <a:ext cx="2476051" cy="369332"/>
          </a:xfrm>
          <a:prstGeom prst="rect">
            <a:avLst/>
          </a:prstGeom>
          <a:noFill/>
          <a:ln w="9525">
            <a:noFill/>
            <a:round/>
            <a:headEnd/>
            <a:tailEnd/>
          </a:ln>
        </p:spPr>
        <p:txBody>
          <a:bodyPr wrap="square">
            <a:spAutoFit/>
          </a:bodyPr>
          <a:lstStyle/>
          <a:p>
            <a:r>
              <a:rPr lang="en-GB" dirty="0">
                <a:solidFill>
                  <a:srgbClr val="141413"/>
                </a:solidFill>
                <a:effectLst/>
                <a:latin typeface="Arial Nova Light" panose="020B0304020202020204" pitchFamily="34" charset="0"/>
              </a:rPr>
              <a:t>&gt;</a:t>
            </a:r>
            <a:r>
              <a:rPr lang="en-GB" dirty="0">
                <a:solidFill>
                  <a:srgbClr val="141413"/>
                </a:solidFill>
                <a:latin typeface="Arial Nova Light" panose="020B0304020202020204" pitchFamily="34" charset="0"/>
              </a:rPr>
              <a:t> </a:t>
            </a:r>
            <a:r>
              <a:rPr lang="en-GB" dirty="0">
                <a:solidFill>
                  <a:srgbClr val="141413"/>
                </a:solidFill>
                <a:effectLst/>
                <a:latin typeface="Arial Nova Light" panose="020B0304020202020204" pitchFamily="34" charset="0"/>
              </a:rPr>
              <a:t>30 Hz</a:t>
            </a:r>
            <a:endParaRPr lang="en-AT" dirty="0">
              <a:latin typeface="Arial Nova Light" panose="020B0304020202020204" pitchFamily="34" charset="0"/>
            </a:endParaRPr>
          </a:p>
        </p:txBody>
      </p:sp>
    </p:spTree>
    <p:extLst>
      <p:ext uri="{BB962C8B-B14F-4D97-AF65-F5344CB8AC3E}">
        <p14:creationId xmlns:p14="http://schemas.microsoft.com/office/powerpoint/2010/main" val="14186649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702BA2-5D18-8F56-F7D6-6F038E3A9F97}"/>
              </a:ext>
            </a:extLst>
          </p:cNvPr>
          <p:cNvSpPr>
            <a:spLocks noGrp="1"/>
          </p:cNvSpPr>
          <p:nvPr>
            <p:ph type="title"/>
          </p:nvPr>
        </p:nvSpPr>
        <p:spPr/>
        <p:txBody>
          <a:bodyPr/>
          <a:lstStyle/>
          <a:p>
            <a:r>
              <a:rPr lang="en-US" dirty="0"/>
              <a:t>Stroop-Aufgabe</a:t>
            </a:r>
            <a:endParaRPr lang="en-AT" dirty="0"/>
          </a:p>
        </p:txBody>
      </p:sp>
      <p:graphicFrame>
        <p:nvGraphicFramePr>
          <p:cNvPr id="9" name="Content Placeholder 5">
            <a:extLst>
              <a:ext uri="{FF2B5EF4-FFF2-40B4-BE49-F238E27FC236}">
                <a16:creationId xmlns:a16="http://schemas.microsoft.com/office/drawing/2014/main" id="{69BFEF7C-4B58-4707-BA7F-512D56E6148C}"/>
              </a:ext>
            </a:extLst>
          </p:cNvPr>
          <p:cNvGraphicFramePr>
            <a:graphicFrameLocks noGrp="1"/>
          </p:cNvGraphicFramePr>
          <p:nvPr>
            <p:ph sz="half" idx="1"/>
          </p:nvPr>
        </p:nvGraphicFramePr>
        <p:xfrm>
          <a:off x="838200" y="1825625"/>
          <a:ext cx="5181600" cy="4351338"/>
        </p:xfrm>
        <a:graphic>
          <a:graphicData uri="http://schemas.openxmlformats.org/drawingml/2006/chart">
            <c:chart xmlns:c="http://schemas.openxmlformats.org/drawingml/2006/chart" xmlns:r="http://schemas.openxmlformats.org/officeDocument/2006/relationships" r:id="rId3"/>
          </a:graphicData>
        </a:graphic>
      </p:graphicFrame>
      <p:sp>
        <p:nvSpPr>
          <p:cNvPr id="4" name="Content Placeholder 3">
            <a:extLst>
              <a:ext uri="{FF2B5EF4-FFF2-40B4-BE49-F238E27FC236}">
                <a16:creationId xmlns:a16="http://schemas.microsoft.com/office/drawing/2014/main" id="{FFAC3F87-542D-AA78-315F-58A2CBC342FF}"/>
              </a:ext>
            </a:extLst>
          </p:cNvPr>
          <p:cNvSpPr>
            <a:spLocks noGrp="1"/>
          </p:cNvSpPr>
          <p:nvPr>
            <p:ph sz="half" idx="2"/>
          </p:nvPr>
        </p:nvSpPr>
        <p:spPr/>
        <p:txBody>
          <a:bodyPr/>
          <a:lstStyle/>
          <a:p>
            <a:r>
              <a:rPr lang="en-AT" dirty="0"/>
              <a:t>Was würde man in den EEG-Frquenzen erwarten?</a:t>
            </a:r>
          </a:p>
        </p:txBody>
      </p:sp>
    </p:spTree>
    <p:extLst>
      <p:ext uri="{BB962C8B-B14F-4D97-AF65-F5344CB8AC3E}">
        <p14:creationId xmlns:p14="http://schemas.microsoft.com/office/powerpoint/2010/main" val="365259151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C81BCA-75CE-8649-DCA2-A0F2FA975749}"/>
              </a:ext>
            </a:extLst>
          </p:cNvPr>
          <p:cNvSpPr>
            <a:spLocks noGrp="1"/>
          </p:cNvSpPr>
          <p:nvPr>
            <p:ph type="title"/>
          </p:nvPr>
        </p:nvSpPr>
        <p:spPr/>
        <p:txBody>
          <a:bodyPr/>
          <a:lstStyle/>
          <a:p>
            <a:r>
              <a:rPr lang="en-AT" dirty="0"/>
              <a:t>Ereigniskorrelierte Potentiale</a:t>
            </a:r>
          </a:p>
        </p:txBody>
      </p:sp>
      <p:pic>
        <p:nvPicPr>
          <p:cNvPr id="6" name="Content Placeholder 5">
            <a:extLst>
              <a:ext uri="{FF2B5EF4-FFF2-40B4-BE49-F238E27FC236}">
                <a16:creationId xmlns:a16="http://schemas.microsoft.com/office/drawing/2014/main" id="{FDC6CFCE-18B4-ED64-6EF3-6B5FEB2FB479}"/>
              </a:ext>
            </a:extLst>
          </p:cNvPr>
          <p:cNvPicPr>
            <a:picLocks noGrp="1" noChangeAspect="1"/>
          </p:cNvPicPr>
          <p:nvPr>
            <p:ph idx="1"/>
          </p:nvPr>
        </p:nvPicPr>
        <p:blipFill>
          <a:blip r:embed="rId3"/>
          <a:stretch>
            <a:fillRect/>
          </a:stretch>
        </p:blipFill>
        <p:spPr>
          <a:xfrm>
            <a:off x="3336950" y="1825625"/>
            <a:ext cx="5518100" cy="4351338"/>
          </a:xfrm>
          <a:prstGeom prst="rect">
            <a:avLst/>
          </a:prstGeom>
        </p:spPr>
      </p:pic>
      <p:sp>
        <p:nvSpPr>
          <p:cNvPr id="4" name="TextBox 3">
            <a:extLst>
              <a:ext uri="{FF2B5EF4-FFF2-40B4-BE49-F238E27FC236}">
                <a16:creationId xmlns:a16="http://schemas.microsoft.com/office/drawing/2014/main" id="{2E26A624-623F-436E-A531-A19061C0DFD0}"/>
              </a:ext>
            </a:extLst>
          </p:cNvPr>
          <p:cNvSpPr txBox="1"/>
          <p:nvPr/>
        </p:nvSpPr>
        <p:spPr>
          <a:xfrm>
            <a:off x="10101259" y="2951946"/>
            <a:ext cx="1858781" cy="954107"/>
          </a:xfrm>
          <a:prstGeom prst="rect">
            <a:avLst/>
          </a:prstGeom>
          <a:noFill/>
        </p:spPr>
        <p:txBody>
          <a:bodyPr wrap="square">
            <a:spAutoFit/>
          </a:bodyPr>
          <a:lstStyle/>
          <a:p>
            <a:r>
              <a:rPr lang="en-US" sz="1400" dirty="0">
                <a:latin typeface="Arial Nova Light" panose="020B0304020202020204" pitchFamily="34" charset="0"/>
              </a:rPr>
              <a:t>ERP demonstration: </a:t>
            </a:r>
            <a:r>
              <a:rPr lang="en-US" sz="1400" dirty="0">
                <a:latin typeface="Arial Nova Light" panose="020B0304020202020204" pitchFamily="34" charset="0"/>
                <a:hlinkClick r:id="rId4"/>
              </a:rPr>
              <a:t>https://github.com/natalia-zaretskaya/ERP-demo</a:t>
            </a:r>
            <a:r>
              <a:rPr lang="en-US" sz="1400" dirty="0">
                <a:latin typeface="Arial Nova Light" panose="020B0304020202020204" pitchFamily="34" charset="0"/>
              </a:rPr>
              <a:t> </a:t>
            </a:r>
          </a:p>
        </p:txBody>
      </p:sp>
      <p:pic>
        <p:nvPicPr>
          <p:cNvPr id="5" name="Picture 4">
            <a:extLst>
              <a:ext uri="{FF2B5EF4-FFF2-40B4-BE49-F238E27FC236}">
                <a16:creationId xmlns:a16="http://schemas.microsoft.com/office/drawing/2014/main" id="{C006188B-A0F6-474B-B3F9-5DA51D72F511}"/>
              </a:ext>
            </a:extLst>
          </p:cNvPr>
          <p:cNvPicPr>
            <a:picLocks noChangeAspect="1"/>
          </p:cNvPicPr>
          <p:nvPr/>
        </p:nvPicPr>
        <p:blipFill>
          <a:blip r:embed="rId5"/>
          <a:stretch>
            <a:fillRect/>
          </a:stretch>
        </p:blipFill>
        <p:spPr>
          <a:xfrm>
            <a:off x="9279925" y="3042669"/>
            <a:ext cx="795443" cy="830463"/>
          </a:xfrm>
          <a:prstGeom prst="rect">
            <a:avLst/>
          </a:prstGeom>
        </p:spPr>
      </p:pic>
      <p:sp>
        <p:nvSpPr>
          <p:cNvPr id="7" name="TextBox 6">
            <a:extLst>
              <a:ext uri="{FF2B5EF4-FFF2-40B4-BE49-F238E27FC236}">
                <a16:creationId xmlns:a16="http://schemas.microsoft.com/office/drawing/2014/main" id="{6E77BC68-1E3B-4BF1-829C-9D6E39441246}"/>
              </a:ext>
            </a:extLst>
          </p:cNvPr>
          <p:cNvSpPr txBox="1"/>
          <p:nvPr/>
        </p:nvSpPr>
        <p:spPr>
          <a:xfrm>
            <a:off x="4564067" y="4851824"/>
            <a:ext cx="420308" cy="369332"/>
          </a:xfrm>
          <a:prstGeom prst="rect">
            <a:avLst/>
          </a:prstGeom>
          <a:noFill/>
        </p:spPr>
        <p:txBody>
          <a:bodyPr wrap="none" rtlCol="0">
            <a:spAutoFit/>
          </a:bodyPr>
          <a:lstStyle/>
          <a:p>
            <a:r>
              <a:rPr lang="en-AT" dirty="0"/>
              <a:t>P1</a:t>
            </a:r>
          </a:p>
        </p:txBody>
      </p:sp>
      <p:sp>
        <p:nvSpPr>
          <p:cNvPr id="8" name="TextBox 7">
            <a:extLst>
              <a:ext uri="{FF2B5EF4-FFF2-40B4-BE49-F238E27FC236}">
                <a16:creationId xmlns:a16="http://schemas.microsoft.com/office/drawing/2014/main" id="{A0BCBFF0-D6D2-4D06-85E1-7505B9480426}"/>
              </a:ext>
            </a:extLst>
          </p:cNvPr>
          <p:cNvSpPr txBox="1"/>
          <p:nvPr/>
        </p:nvSpPr>
        <p:spPr>
          <a:xfrm>
            <a:off x="4985406" y="5129727"/>
            <a:ext cx="420308" cy="369332"/>
          </a:xfrm>
          <a:prstGeom prst="rect">
            <a:avLst/>
          </a:prstGeom>
          <a:noFill/>
        </p:spPr>
        <p:txBody>
          <a:bodyPr wrap="none" rtlCol="0">
            <a:spAutoFit/>
          </a:bodyPr>
          <a:lstStyle/>
          <a:p>
            <a:r>
              <a:rPr lang="en-AT" dirty="0"/>
              <a:t>P2</a:t>
            </a:r>
          </a:p>
        </p:txBody>
      </p:sp>
      <p:sp>
        <p:nvSpPr>
          <p:cNvPr id="9" name="TextBox 8">
            <a:extLst>
              <a:ext uri="{FF2B5EF4-FFF2-40B4-BE49-F238E27FC236}">
                <a16:creationId xmlns:a16="http://schemas.microsoft.com/office/drawing/2014/main" id="{602D2A23-27C3-44A0-81C9-B20D9B8286D4}"/>
              </a:ext>
            </a:extLst>
          </p:cNvPr>
          <p:cNvSpPr txBox="1"/>
          <p:nvPr/>
        </p:nvSpPr>
        <p:spPr>
          <a:xfrm>
            <a:off x="5675692" y="4869752"/>
            <a:ext cx="420308" cy="369332"/>
          </a:xfrm>
          <a:prstGeom prst="rect">
            <a:avLst/>
          </a:prstGeom>
          <a:noFill/>
        </p:spPr>
        <p:txBody>
          <a:bodyPr wrap="none" rtlCol="0">
            <a:spAutoFit/>
          </a:bodyPr>
          <a:lstStyle/>
          <a:p>
            <a:r>
              <a:rPr lang="en-AT" dirty="0"/>
              <a:t>P3</a:t>
            </a:r>
          </a:p>
        </p:txBody>
      </p:sp>
      <p:sp>
        <p:nvSpPr>
          <p:cNvPr id="10" name="TextBox 9">
            <a:extLst>
              <a:ext uri="{FF2B5EF4-FFF2-40B4-BE49-F238E27FC236}">
                <a16:creationId xmlns:a16="http://schemas.microsoft.com/office/drawing/2014/main" id="{94974EA3-EC4E-4C17-A7DC-FDBACA4D7DB5}"/>
              </a:ext>
            </a:extLst>
          </p:cNvPr>
          <p:cNvSpPr txBox="1"/>
          <p:nvPr/>
        </p:nvSpPr>
        <p:spPr>
          <a:xfrm>
            <a:off x="5326069" y="4233266"/>
            <a:ext cx="450764" cy="369332"/>
          </a:xfrm>
          <a:prstGeom prst="rect">
            <a:avLst/>
          </a:prstGeom>
          <a:noFill/>
        </p:spPr>
        <p:txBody>
          <a:bodyPr wrap="none" rtlCol="0">
            <a:spAutoFit/>
          </a:bodyPr>
          <a:lstStyle/>
          <a:p>
            <a:r>
              <a:rPr lang="en-AT" dirty="0"/>
              <a:t>N2</a:t>
            </a:r>
          </a:p>
        </p:txBody>
      </p:sp>
      <p:sp>
        <p:nvSpPr>
          <p:cNvPr id="11" name="TextBox 10">
            <a:extLst>
              <a:ext uri="{FF2B5EF4-FFF2-40B4-BE49-F238E27FC236}">
                <a16:creationId xmlns:a16="http://schemas.microsoft.com/office/drawing/2014/main" id="{148358A3-6FF0-49B1-936F-7BE4827F5081}"/>
              </a:ext>
            </a:extLst>
          </p:cNvPr>
          <p:cNvSpPr txBox="1"/>
          <p:nvPr/>
        </p:nvSpPr>
        <p:spPr>
          <a:xfrm>
            <a:off x="4797151" y="4080866"/>
            <a:ext cx="450764" cy="369332"/>
          </a:xfrm>
          <a:prstGeom prst="rect">
            <a:avLst/>
          </a:prstGeom>
          <a:noFill/>
        </p:spPr>
        <p:txBody>
          <a:bodyPr wrap="none" rtlCol="0">
            <a:spAutoFit/>
          </a:bodyPr>
          <a:lstStyle/>
          <a:p>
            <a:r>
              <a:rPr lang="en-AT" dirty="0"/>
              <a:t>N1</a:t>
            </a:r>
          </a:p>
        </p:txBody>
      </p:sp>
    </p:spTree>
    <p:extLst>
      <p:ext uri="{BB962C8B-B14F-4D97-AF65-F5344CB8AC3E}">
        <p14:creationId xmlns:p14="http://schemas.microsoft.com/office/powerpoint/2010/main" val="215736241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Backyard brains</a:t>
            </a:r>
            <a:endParaRPr lang="de-AT" dirty="0"/>
          </a:p>
        </p:txBody>
      </p:sp>
      <p:pic>
        <p:nvPicPr>
          <p:cNvPr id="9" name="Content Placeholder 8">
            <a:extLst>
              <a:ext uri="{FF2B5EF4-FFF2-40B4-BE49-F238E27FC236}">
                <a16:creationId xmlns:a16="http://schemas.microsoft.com/office/drawing/2014/main" id="{6D987558-8089-4853-A86F-2A6FE016FC4F}"/>
              </a:ext>
            </a:extLst>
          </p:cNvPr>
          <p:cNvPicPr>
            <a:picLocks noGrp="1" noChangeAspect="1"/>
          </p:cNvPicPr>
          <p:nvPr>
            <p:ph sz="half" idx="1"/>
          </p:nvPr>
        </p:nvPicPr>
        <p:blipFill>
          <a:blip r:embed="rId3"/>
          <a:stretch>
            <a:fillRect/>
          </a:stretch>
        </p:blipFill>
        <p:spPr>
          <a:xfrm>
            <a:off x="838200" y="1963869"/>
            <a:ext cx="5181600" cy="4074850"/>
          </a:xfrm>
        </p:spPr>
      </p:pic>
      <p:pic>
        <p:nvPicPr>
          <p:cNvPr id="11" name="Content Placeholder 10">
            <a:extLst>
              <a:ext uri="{FF2B5EF4-FFF2-40B4-BE49-F238E27FC236}">
                <a16:creationId xmlns:a16="http://schemas.microsoft.com/office/drawing/2014/main" id="{D96115F9-8081-47BD-9067-E4EA5230BA15}"/>
              </a:ext>
            </a:extLst>
          </p:cNvPr>
          <p:cNvPicPr>
            <a:picLocks noGrp="1" noChangeAspect="1"/>
          </p:cNvPicPr>
          <p:nvPr>
            <p:ph sz="half" idx="2"/>
          </p:nvPr>
        </p:nvPicPr>
        <p:blipFill>
          <a:blip r:embed="rId4"/>
          <a:stretch>
            <a:fillRect/>
          </a:stretch>
        </p:blipFill>
        <p:spPr>
          <a:xfrm>
            <a:off x="6172200" y="2078865"/>
            <a:ext cx="5181600" cy="3844857"/>
          </a:xfrm>
        </p:spPr>
      </p:pic>
      <p:sp>
        <p:nvSpPr>
          <p:cNvPr id="14" name="TextBox 13">
            <a:extLst>
              <a:ext uri="{FF2B5EF4-FFF2-40B4-BE49-F238E27FC236}">
                <a16:creationId xmlns:a16="http://schemas.microsoft.com/office/drawing/2014/main" id="{1DBD6B5B-992B-4D15-B5B0-6E45BC0BFDD8}"/>
              </a:ext>
            </a:extLst>
          </p:cNvPr>
          <p:cNvSpPr txBox="1"/>
          <p:nvPr/>
        </p:nvSpPr>
        <p:spPr>
          <a:xfrm>
            <a:off x="237067" y="6275401"/>
            <a:ext cx="6889668" cy="369332"/>
          </a:xfrm>
          <a:prstGeom prst="rect">
            <a:avLst/>
          </a:prstGeom>
          <a:noFill/>
        </p:spPr>
        <p:txBody>
          <a:bodyPr wrap="square">
            <a:spAutoFit/>
          </a:bodyPr>
          <a:lstStyle/>
          <a:p>
            <a:r>
              <a:rPr lang="en-US" dirty="0">
                <a:latin typeface="Arial Nova Light" panose="020B0304020202020204" pitchFamily="34" charset="0"/>
                <a:hlinkClick r:id="rId5"/>
              </a:rPr>
              <a:t>https://backyardbrains.com/products/heartAndBrainSpikerBox</a:t>
            </a:r>
            <a:r>
              <a:rPr lang="en-US" dirty="0">
                <a:latin typeface="Arial Nova Light" panose="020B0304020202020204" pitchFamily="34" charset="0"/>
              </a:rPr>
              <a:t> </a:t>
            </a:r>
          </a:p>
        </p:txBody>
      </p:sp>
      <p:sp>
        <p:nvSpPr>
          <p:cNvPr id="10" name="TextBox 9">
            <a:extLst>
              <a:ext uri="{FF2B5EF4-FFF2-40B4-BE49-F238E27FC236}">
                <a16:creationId xmlns:a16="http://schemas.microsoft.com/office/drawing/2014/main" id="{EB9FF62B-5B54-4958-BAD1-2EA5B6503D9D}"/>
              </a:ext>
            </a:extLst>
          </p:cNvPr>
          <p:cNvSpPr txBox="1"/>
          <p:nvPr/>
        </p:nvSpPr>
        <p:spPr>
          <a:xfrm>
            <a:off x="8074202" y="1602164"/>
            <a:ext cx="3136187" cy="369332"/>
          </a:xfrm>
          <a:prstGeom prst="rect">
            <a:avLst/>
          </a:prstGeom>
          <a:noFill/>
        </p:spPr>
        <p:txBody>
          <a:bodyPr wrap="square">
            <a:spAutoFit/>
          </a:bodyPr>
          <a:lstStyle/>
          <a:p>
            <a:pPr algn="r"/>
            <a:r>
              <a:rPr lang="en-US" dirty="0">
                <a:latin typeface="Arial Nova Light" panose="020B0304020202020204" pitchFamily="34" charset="0"/>
                <a:hlinkClick r:id="rId6"/>
              </a:rPr>
              <a:t>https://youtu.be/LYcITvxYB1I</a:t>
            </a:r>
            <a:r>
              <a:rPr lang="en-US" dirty="0">
                <a:latin typeface="Arial Nova Light" panose="020B0304020202020204" pitchFamily="34" charset="0"/>
              </a:rPr>
              <a:t> </a:t>
            </a:r>
          </a:p>
        </p:txBody>
      </p:sp>
      <p:sp>
        <p:nvSpPr>
          <p:cNvPr id="15" name="TextBox 14">
            <a:extLst>
              <a:ext uri="{FF2B5EF4-FFF2-40B4-BE49-F238E27FC236}">
                <a16:creationId xmlns:a16="http://schemas.microsoft.com/office/drawing/2014/main" id="{D3486F0B-B2C2-4F77-BA33-6B7B16D9A59A}"/>
              </a:ext>
            </a:extLst>
          </p:cNvPr>
          <p:cNvSpPr txBox="1"/>
          <p:nvPr/>
        </p:nvSpPr>
        <p:spPr>
          <a:xfrm>
            <a:off x="6593439" y="6275401"/>
            <a:ext cx="6097712" cy="369332"/>
          </a:xfrm>
          <a:prstGeom prst="rect">
            <a:avLst/>
          </a:prstGeom>
          <a:noFill/>
        </p:spPr>
        <p:txBody>
          <a:bodyPr wrap="square">
            <a:spAutoFit/>
          </a:bodyPr>
          <a:lstStyle/>
          <a:p>
            <a:r>
              <a:rPr lang="en-US" dirty="0">
                <a:solidFill>
                  <a:prstClr val="black"/>
                </a:solidFill>
                <a:latin typeface="Arial Nova Light"/>
                <a:hlinkClick r:id="rId7"/>
              </a:rPr>
              <a:t>https://backyardbrains.com/experiments/eeg</a:t>
            </a:r>
            <a:r>
              <a:rPr lang="en-US" dirty="0">
                <a:solidFill>
                  <a:prstClr val="black"/>
                </a:solidFill>
                <a:latin typeface="Arial Nova Light"/>
              </a:rPr>
              <a:t> </a:t>
            </a:r>
          </a:p>
        </p:txBody>
      </p:sp>
    </p:spTree>
    <p:extLst>
      <p:ext uri="{BB962C8B-B14F-4D97-AF65-F5344CB8AC3E}">
        <p14:creationId xmlns:p14="http://schemas.microsoft.com/office/powerpoint/2010/main" val="4950159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77A75-4A8F-601B-E142-2EACC461CFCE}"/>
              </a:ext>
            </a:extLst>
          </p:cNvPr>
          <p:cNvSpPr>
            <a:spLocks noGrp="1"/>
          </p:cNvSpPr>
          <p:nvPr>
            <p:ph type="title"/>
          </p:nvPr>
        </p:nvSpPr>
        <p:spPr/>
        <p:txBody>
          <a:bodyPr/>
          <a:lstStyle/>
          <a:p>
            <a:r>
              <a:rPr lang="en-AT" dirty="0"/>
              <a:t>Methoden</a:t>
            </a:r>
          </a:p>
        </p:txBody>
      </p:sp>
      <p:pic>
        <p:nvPicPr>
          <p:cNvPr id="5" name="Content Placeholder 4">
            <a:extLst>
              <a:ext uri="{FF2B5EF4-FFF2-40B4-BE49-F238E27FC236}">
                <a16:creationId xmlns:a16="http://schemas.microsoft.com/office/drawing/2014/main" id="{5F1451FE-0F93-C67F-B120-0ED6C7DFA069}"/>
              </a:ext>
            </a:extLst>
          </p:cNvPr>
          <p:cNvPicPr>
            <a:picLocks noGrp="1" noChangeAspect="1"/>
          </p:cNvPicPr>
          <p:nvPr>
            <p:ph idx="1"/>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3920331" y="1825625"/>
            <a:ext cx="4351338" cy="4351338"/>
          </a:xfrm>
        </p:spPr>
      </p:pic>
      <p:sp>
        <p:nvSpPr>
          <p:cNvPr id="6" name="TextBox 5">
            <a:extLst>
              <a:ext uri="{FF2B5EF4-FFF2-40B4-BE49-F238E27FC236}">
                <a16:creationId xmlns:a16="http://schemas.microsoft.com/office/drawing/2014/main" id="{284ABFA7-D6BA-752E-6DDF-AA38E3476B48}"/>
              </a:ext>
            </a:extLst>
          </p:cNvPr>
          <p:cNvSpPr txBox="1"/>
          <p:nvPr/>
        </p:nvSpPr>
        <p:spPr bwMode="auto">
          <a:xfrm>
            <a:off x="3920331" y="6176963"/>
            <a:ext cx="4351338" cy="264518"/>
          </a:xfrm>
          <a:prstGeom prst="rect">
            <a:avLst/>
          </a:prstGeom>
          <a:noFill/>
          <a:ln w="9525">
            <a:noFill/>
            <a:round/>
            <a:headEnd/>
            <a:tailEnd/>
          </a:ln>
        </p:spPr>
        <p:txBody>
          <a:bodyPr wrap="square" lIns="120000" tIns="62400" rIns="120000" bIns="62400" rtlCol="0">
            <a:prstTxWarp prst="textNoShape">
              <a:avLst/>
            </a:prstTxWarp>
            <a:spAutoFit/>
          </a:bodyPr>
          <a:lstStyle/>
          <a:p>
            <a:r>
              <a:rPr lang="en-AT" sz="900" dirty="0">
                <a:hlinkClick r:id="rId4" tooltip="https://courses.lumenlearning.com/hvcc-abnormalpsychology/chapter/2-3-the-sociocultural-perspective/"/>
              </a:rPr>
              <a:t>This Photo</a:t>
            </a:r>
            <a:r>
              <a:rPr lang="en-AT" sz="900" dirty="0"/>
              <a:t> by Unknown Author is licensed under </a:t>
            </a:r>
            <a:r>
              <a:rPr lang="en-AT" sz="900" dirty="0">
                <a:hlinkClick r:id="rId5" tooltip="https://creativecommons.org/licenses/by/3.0/"/>
              </a:rPr>
              <a:t>CC BY</a:t>
            </a:r>
            <a:endParaRPr lang="en-AT" sz="900" dirty="0"/>
          </a:p>
        </p:txBody>
      </p:sp>
    </p:spTree>
    <p:extLst>
      <p:ext uri="{BB962C8B-B14F-4D97-AF65-F5344CB8AC3E}">
        <p14:creationId xmlns:p14="http://schemas.microsoft.com/office/powerpoint/2010/main" val="213397075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540FE6-8F24-43B8-AFC9-3BA606F673AF}"/>
              </a:ext>
            </a:extLst>
          </p:cNvPr>
          <p:cNvSpPr>
            <a:spLocks noGrp="1"/>
          </p:cNvSpPr>
          <p:nvPr>
            <p:ph type="title"/>
          </p:nvPr>
        </p:nvSpPr>
        <p:spPr/>
        <p:txBody>
          <a:bodyPr/>
          <a:lstStyle/>
          <a:p>
            <a:r>
              <a:rPr lang="de-AT" dirty="0" err="1"/>
              <a:t>Magnetoenzephalografie</a:t>
            </a:r>
            <a:r>
              <a:rPr lang="de-AT" dirty="0"/>
              <a:t> (MEG)</a:t>
            </a:r>
          </a:p>
        </p:txBody>
      </p:sp>
      <p:pic>
        <p:nvPicPr>
          <p:cNvPr id="18" name="Content Placeholder 17">
            <a:extLst>
              <a:ext uri="{FF2B5EF4-FFF2-40B4-BE49-F238E27FC236}">
                <a16:creationId xmlns:a16="http://schemas.microsoft.com/office/drawing/2014/main" id="{5B34F0FD-9228-44CA-BEFC-A1B0286683F5}"/>
              </a:ext>
            </a:extLst>
          </p:cNvPr>
          <p:cNvPicPr>
            <a:picLocks noGrp="1" noChangeAspect="1"/>
          </p:cNvPicPr>
          <p:nvPr>
            <p:ph sz="half" idx="2"/>
          </p:nvPr>
        </p:nvPicPr>
        <p:blipFill>
          <a:blip r:embed="rId3"/>
          <a:stretch>
            <a:fillRect/>
          </a:stretch>
        </p:blipFill>
        <p:spPr>
          <a:xfrm>
            <a:off x="7010400" y="2362216"/>
            <a:ext cx="5181600" cy="3278155"/>
          </a:xfrm>
        </p:spPr>
      </p:pic>
      <p:sp>
        <p:nvSpPr>
          <p:cNvPr id="7" name="TextBox 6">
            <a:extLst>
              <a:ext uri="{FF2B5EF4-FFF2-40B4-BE49-F238E27FC236}">
                <a16:creationId xmlns:a16="http://schemas.microsoft.com/office/drawing/2014/main" id="{203AC961-8977-4C6B-9663-50DFD792CF26}"/>
              </a:ext>
            </a:extLst>
          </p:cNvPr>
          <p:cNvSpPr txBox="1"/>
          <p:nvPr/>
        </p:nvSpPr>
        <p:spPr bwMode="auto">
          <a:xfrm>
            <a:off x="85344" y="6488668"/>
            <a:ext cx="6096000" cy="369332"/>
          </a:xfrm>
          <a:prstGeom prst="rect">
            <a:avLst/>
          </a:prstGeom>
          <a:noFill/>
          <a:ln w="9525">
            <a:noFill/>
            <a:round/>
            <a:headEnd/>
            <a:tailEnd/>
          </a:ln>
        </p:spPr>
        <p:txBody>
          <a:bodyPr wrap="square">
            <a:spAutoFit/>
          </a:bodyPr>
          <a:lstStyle/>
          <a:p>
            <a:r>
              <a:rPr lang="de-AT" dirty="0" err="1">
                <a:latin typeface="Arial Nova Light" panose="020B0304020202020204" pitchFamily="34" charset="0"/>
              </a:rPr>
              <a:t>Gazzaniga</a:t>
            </a:r>
            <a:r>
              <a:rPr lang="de-AT" dirty="0">
                <a:latin typeface="Arial Nova Light" panose="020B0304020202020204" pitchFamily="34" charset="0"/>
              </a:rPr>
              <a:t> 2019, FIGURE 3.27</a:t>
            </a:r>
          </a:p>
        </p:txBody>
      </p:sp>
      <p:pic>
        <p:nvPicPr>
          <p:cNvPr id="16" name="Content Placeholder 4">
            <a:extLst>
              <a:ext uri="{FF2B5EF4-FFF2-40B4-BE49-F238E27FC236}">
                <a16:creationId xmlns:a16="http://schemas.microsoft.com/office/drawing/2014/main" id="{BEC96675-2D5A-4836-8288-74345C9011D9}"/>
              </a:ext>
            </a:extLst>
          </p:cNvPr>
          <p:cNvPicPr>
            <a:picLocks noGrp="1" noChangeAspect="1"/>
          </p:cNvPicPr>
          <p:nvPr>
            <p:ph sz="half" idx="1"/>
          </p:nvPr>
        </p:nvPicPr>
        <p:blipFill>
          <a:blip r:embed="rId4"/>
          <a:stretch>
            <a:fillRect/>
          </a:stretch>
        </p:blipFill>
        <p:spPr>
          <a:xfrm>
            <a:off x="765048" y="1825624"/>
            <a:ext cx="3126709" cy="4351338"/>
          </a:xfrm>
        </p:spPr>
      </p:pic>
      <p:pic>
        <p:nvPicPr>
          <p:cNvPr id="20" name="Picture 19">
            <a:extLst>
              <a:ext uri="{FF2B5EF4-FFF2-40B4-BE49-F238E27FC236}">
                <a16:creationId xmlns:a16="http://schemas.microsoft.com/office/drawing/2014/main" id="{06C98A28-5D84-4539-92E3-A1BDEB60A52B}"/>
              </a:ext>
            </a:extLst>
          </p:cNvPr>
          <p:cNvPicPr>
            <a:picLocks noChangeAspect="1"/>
          </p:cNvPicPr>
          <p:nvPr/>
        </p:nvPicPr>
        <p:blipFill>
          <a:blip r:embed="rId5"/>
          <a:stretch>
            <a:fillRect/>
          </a:stretch>
        </p:blipFill>
        <p:spPr>
          <a:xfrm>
            <a:off x="3891757" y="2263468"/>
            <a:ext cx="3168261" cy="3376903"/>
          </a:xfrm>
          <a:prstGeom prst="rect">
            <a:avLst/>
          </a:prstGeom>
        </p:spPr>
      </p:pic>
    </p:spTree>
    <p:extLst>
      <p:ext uri="{BB962C8B-B14F-4D97-AF65-F5344CB8AC3E}">
        <p14:creationId xmlns:p14="http://schemas.microsoft.com/office/powerpoint/2010/main" val="195233665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8B1D59-B245-48C7-AAC1-B7676397D156}"/>
              </a:ext>
            </a:extLst>
          </p:cNvPr>
          <p:cNvSpPr>
            <a:spLocks noGrp="1"/>
          </p:cNvSpPr>
          <p:nvPr>
            <p:ph type="title"/>
          </p:nvPr>
        </p:nvSpPr>
        <p:spPr/>
        <p:txBody>
          <a:bodyPr/>
          <a:lstStyle/>
          <a:p>
            <a:r>
              <a:rPr lang="de-AT" dirty="0"/>
              <a:t>Warum MEG?</a:t>
            </a:r>
          </a:p>
        </p:txBody>
      </p:sp>
      <p:sp>
        <p:nvSpPr>
          <p:cNvPr id="8" name="Text Placeholder 7">
            <a:extLst>
              <a:ext uri="{FF2B5EF4-FFF2-40B4-BE49-F238E27FC236}">
                <a16:creationId xmlns:a16="http://schemas.microsoft.com/office/drawing/2014/main" id="{7E94E864-FFEA-2487-64B6-108196633945}"/>
              </a:ext>
            </a:extLst>
          </p:cNvPr>
          <p:cNvSpPr>
            <a:spLocks noGrp="1"/>
          </p:cNvSpPr>
          <p:nvPr>
            <p:ph type="body" idx="1"/>
          </p:nvPr>
        </p:nvSpPr>
        <p:spPr/>
        <p:txBody>
          <a:bodyPr/>
          <a:lstStyle/>
          <a:p>
            <a:r>
              <a:rPr lang="en-AT" dirty="0"/>
              <a:t>Elektroden: 2D</a:t>
            </a:r>
          </a:p>
        </p:txBody>
      </p:sp>
      <p:pic>
        <p:nvPicPr>
          <p:cNvPr id="12" name="Content Placeholder 11">
            <a:extLst>
              <a:ext uri="{FF2B5EF4-FFF2-40B4-BE49-F238E27FC236}">
                <a16:creationId xmlns:a16="http://schemas.microsoft.com/office/drawing/2014/main" id="{ED29FD4A-307C-2832-F399-A794FF209B66}"/>
              </a:ext>
            </a:extLst>
          </p:cNvPr>
          <p:cNvPicPr>
            <a:picLocks noGrp="1" noChangeAspect="1"/>
          </p:cNvPicPr>
          <p:nvPr>
            <p:ph sz="half" idx="2"/>
          </p:nvPr>
        </p:nvPicPr>
        <p:blipFill>
          <a:blip r:embed="rId3"/>
          <a:stretch>
            <a:fillRect/>
          </a:stretch>
        </p:blipFill>
        <p:spPr>
          <a:xfrm>
            <a:off x="1489281" y="2505075"/>
            <a:ext cx="3858800" cy="3684588"/>
          </a:xfrm>
          <a:prstGeom prst="rect">
            <a:avLst/>
          </a:prstGeom>
        </p:spPr>
      </p:pic>
      <p:sp>
        <p:nvSpPr>
          <p:cNvPr id="10" name="Text Placeholder 9">
            <a:extLst>
              <a:ext uri="{FF2B5EF4-FFF2-40B4-BE49-F238E27FC236}">
                <a16:creationId xmlns:a16="http://schemas.microsoft.com/office/drawing/2014/main" id="{712DAD57-D7CA-A955-88A9-44602AF2EFDE}"/>
              </a:ext>
            </a:extLst>
          </p:cNvPr>
          <p:cNvSpPr>
            <a:spLocks noGrp="1"/>
          </p:cNvSpPr>
          <p:nvPr>
            <p:ph type="body" sz="quarter" idx="3"/>
          </p:nvPr>
        </p:nvSpPr>
        <p:spPr/>
        <p:txBody>
          <a:bodyPr/>
          <a:lstStyle/>
          <a:p>
            <a:r>
              <a:rPr lang="en-AT" dirty="0"/>
              <a:t>Gehirn: 3D</a:t>
            </a:r>
          </a:p>
        </p:txBody>
      </p:sp>
      <p:sp>
        <p:nvSpPr>
          <p:cNvPr id="14" name="TextBox 13">
            <a:extLst>
              <a:ext uri="{FF2B5EF4-FFF2-40B4-BE49-F238E27FC236}">
                <a16:creationId xmlns:a16="http://schemas.microsoft.com/office/drawing/2014/main" id="{692A8BB7-1208-BF17-AE6C-9555148FAA60}"/>
              </a:ext>
            </a:extLst>
          </p:cNvPr>
          <p:cNvSpPr txBox="1"/>
          <p:nvPr/>
        </p:nvSpPr>
        <p:spPr bwMode="auto">
          <a:xfrm>
            <a:off x="0" y="6488668"/>
            <a:ext cx="6096000" cy="369332"/>
          </a:xfrm>
          <a:prstGeom prst="rect">
            <a:avLst/>
          </a:prstGeom>
          <a:noFill/>
          <a:ln w="9525">
            <a:noFill/>
            <a:round/>
            <a:headEnd/>
            <a:tailEnd/>
          </a:ln>
        </p:spPr>
        <p:txBody>
          <a:bodyPr wrap="square">
            <a:spAutoFit/>
          </a:bodyPr>
          <a:lstStyle/>
          <a:p>
            <a:r>
              <a:rPr lang="en-GB" dirty="0">
                <a:solidFill>
                  <a:srgbClr val="141413"/>
                </a:solidFill>
                <a:effectLst/>
                <a:latin typeface="Arial Nova Light" panose="020B0304020202020204" pitchFamily="34" charset="0"/>
              </a:rPr>
              <a:t>Gazzaniga 2019, Figure 3.27e</a:t>
            </a:r>
          </a:p>
        </p:txBody>
      </p:sp>
      <p:pic>
        <p:nvPicPr>
          <p:cNvPr id="11" name="Content Placeholder 10">
            <a:extLst>
              <a:ext uri="{FF2B5EF4-FFF2-40B4-BE49-F238E27FC236}">
                <a16:creationId xmlns:a16="http://schemas.microsoft.com/office/drawing/2014/main" id="{4F2C1A90-8CCF-4FBC-9080-9DCA4841A2C3}"/>
              </a:ext>
            </a:extLst>
          </p:cNvPr>
          <p:cNvPicPr>
            <a:picLocks noGrp="1" noChangeAspect="1"/>
          </p:cNvPicPr>
          <p:nvPr>
            <p:ph sz="quarter" idx="4"/>
          </p:nvPr>
        </p:nvPicPr>
        <p:blipFill>
          <a:blip r:embed="rId4"/>
          <a:stretch>
            <a:fillRect/>
          </a:stretch>
        </p:blipFill>
        <p:spPr>
          <a:xfrm>
            <a:off x="6955538" y="2505075"/>
            <a:ext cx="3616511" cy="3684588"/>
          </a:xfrm>
          <a:prstGeom prst="rect">
            <a:avLst/>
          </a:prstGeom>
        </p:spPr>
      </p:pic>
      <p:sp>
        <p:nvSpPr>
          <p:cNvPr id="5" name="Star: 5 Points 4">
            <a:extLst>
              <a:ext uri="{FF2B5EF4-FFF2-40B4-BE49-F238E27FC236}">
                <a16:creationId xmlns:a16="http://schemas.microsoft.com/office/drawing/2014/main" id="{DB08E927-686F-47D4-9C09-6CE6EBFD705A}"/>
              </a:ext>
            </a:extLst>
          </p:cNvPr>
          <p:cNvSpPr/>
          <p:nvPr/>
        </p:nvSpPr>
        <p:spPr>
          <a:xfrm>
            <a:off x="7810500" y="3594100"/>
            <a:ext cx="622300" cy="635000"/>
          </a:xfrm>
          <a:prstGeom prst="star5">
            <a:avLst/>
          </a:prstGeom>
          <a:solidFill>
            <a:srgbClr val="FFFF00"/>
          </a:solidFill>
        </p:spPr>
        <p:txBody>
          <a:bodyPr wrap="square" rtlCol="0" anchor="ctr">
            <a:spAutoFit/>
          </a:bodyPr>
          <a:lstStyle/>
          <a:p>
            <a:pPr algn="l"/>
            <a:endParaRPr lang="de-AT" sz="2000" dirty="0">
              <a:latin typeface="Arial Nova Light" panose="020B0304020202020204" pitchFamily="34" charset="0"/>
            </a:endParaRPr>
          </a:p>
        </p:txBody>
      </p:sp>
      <p:sp>
        <p:nvSpPr>
          <p:cNvPr id="13" name="Star: 5 Points 12">
            <a:extLst>
              <a:ext uri="{FF2B5EF4-FFF2-40B4-BE49-F238E27FC236}">
                <a16:creationId xmlns:a16="http://schemas.microsoft.com/office/drawing/2014/main" id="{D4818F50-F395-40FF-BBFF-D4D17D9743D0}"/>
              </a:ext>
            </a:extLst>
          </p:cNvPr>
          <p:cNvSpPr/>
          <p:nvPr/>
        </p:nvSpPr>
        <p:spPr>
          <a:xfrm>
            <a:off x="9390763" y="3454400"/>
            <a:ext cx="622300" cy="635000"/>
          </a:xfrm>
          <a:prstGeom prst="star5">
            <a:avLst/>
          </a:prstGeom>
          <a:solidFill>
            <a:srgbClr val="FF0000"/>
          </a:solidFill>
        </p:spPr>
        <p:txBody>
          <a:bodyPr wrap="square" rtlCol="0" anchor="ctr">
            <a:spAutoFit/>
          </a:bodyPr>
          <a:lstStyle/>
          <a:p>
            <a:pPr algn="l"/>
            <a:endParaRPr lang="de-AT" sz="2000" dirty="0">
              <a:latin typeface="Arial Nova Light" panose="020B0304020202020204" pitchFamily="34" charset="0"/>
            </a:endParaRPr>
          </a:p>
        </p:txBody>
      </p:sp>
      <p:cxnSp>
        <p:nvCxnSpPr>
          <p:cNvPr id="7" name="Straight Arrow Connector 6">
            <a:extLst>
              <a:ext uri="{FF2B5EF4-FFF2-40B4-BE49-F238E27FC236}">
                <a16:creationId xmlns:a16="http://schemas.microsoft.com/office/drawing/2014/main" id="{8B4B71F9-EFE4-402A-B33F-667425A96627}"/>
              </a:ext>
            </a:extLst>
          </p:cNvPr>
          <p:cNvCxnSpPr/>
          <p:nvPr/>
        </p:nvCxnSpPr>
        <p:spPr>
          <a:xfrm flipH="1" flipV="1">
            <a:off x="7531100" y="3594100"/>
            <a:ext cx="590550" cy="317500"/>
          </a:xfrm>
          <a:prstGeom prst="straightConnector1">
            <a:avLst/>
          </a:prstGeom>
          <a:ln w="76200">
            <a:tailEnd type="triangle"/>
          </a:ln>
        </p:spPr>
        <p:style>
          <a:lnRef idx="3">
            <a:schemeClr val="accent4"/>
          </a:lnRef>
          <a:fillRef idx="0">
            <a:schemeClr val="accent4"/>
          </a:fillRef>
          <a:effectRef idx="2">
            <a:schemeClr val="accent4"/>
          </a:effectRef>
          <a:fontRef idx="minor">
            <a:schemeClr val="tx1"/>
          </a:fontRef>
        </p:style>
      </p:cxnSp>
      <p:cxnSp>
        <p:nvCxnSpPr>
          <p:cNvPr id="18" name="Straight Arrow Connector 17">
            <a:extLst>
              <a:ext uri="{FF2B5EF4-FFF2-40B4-BE49-F238E27FC236}">
                <a16:creationId xmlns:a16="http://schemas.microsoft.com/office/drawing/2014/main" id="{5C13742A-E16B-4196-B38A-5A3304E50D9B}"/>
              </a:ext>
            </a:extLst>
          </p:cNvPr>
          <p:cNvCxnSpPr>
            <a:cxnSpLocks/>
          </p:cNvCxnSpPr>
          <p:nvPr/>
        </p:nvCxnSpPr>
        <p:spPr>
          <a:xfrm flipH="1" flipV="1">
            <a:off x="8121650" y="2779713"/>
            <a:ext cx="31750" cy="1151216"/>
          </a:xfrm>
          <a:prstGeom prst="straightConnector1">
            <a:avLst/>
          </a:prstGeom>
          <a:ln w="76200">
            <a:tailEnd type="triangle"/>
          </a:ln>
        </p:spPr>
        <p:style>
          <a:lnRef idx="3">
            <a:schemeClr val="accent4"/>
          </a:lnRef>
          <a:fillRef idx="0">
            <a:schemeClr val="accent4"/>
          </a:fillRef>
          <a:effectRef idx="2">
            <a:schemeClr val="accent4"/>
          </a:effectRef>
          <a:fontRef idx="minor">
            <a:schemeClr val="tx1"/>
          </a:fontRef>
        </p:style>
      </p:cxnSp>
      <p:cxnSp>
        <p:nvCxnSpPr>
          <p:cNvPr id="20" name="Straight Arrow Connector 19">
            <a:extLst>
              <a:ext uri="{FF2B5EF4-FFF2-40B4-BE49-F238E27FC236}">
                <a16:creationId xmlns:a16="http://schemas.microsoft.com/office/drawing/2014/main" id="{BA23B36E-FEBF-4D2A-8E7E-1A6FA2C93EB2}"/>
              </a:ext>
            </a:extLst>
          </p:cNvPr>
          <p:cNvCxnSpPr>
            <a:cxnSpLocks/>
          </p:cNvCxnSpPr>
          <p:nvPr/>
        </p:nvCxnSpPr>
        <p:spPr>
          <a:xfrm flipV="1">
            <a:off x="8187356" y="2724806"/>
            <a:ext cx="924007" cy="1206122"/>
          </a:xfrm>
          <a:prstGeom prst="straightConnector1">
            <a:avLst/>
          </a:prstGeom>
          <a:ln w="76200">
            <a:tailEnd type="triangle"/>
          </a:ln>
        </p:spPr>
        <p:style>
          <a:lnRef idx="3">
            <a:schemeClr val="accent4"/>
          </a:lnRef>
          <a:fillRef idx="0">
            <a:schemeClr val="accent4"/>
          </a:fillRef>
          <a:effectRef idx="2">
            <a:schemeClr val="accent4"/>
          </a:effectRef>
          <a:fontRef idx="minor">
            <a:schemeClr val="tx1"/>
          </a:fontRef>
        </p:style>
      </p:cxnSp>
      <p:cxnSp>
        <p:nvCxnSpPr>
          <p:cNvPr id="22" name="Straight Arrow Connector 21">
            <a:extLst>
              <a:ext uri="{FF2B5EF4-FFF2-40B4-BE49-F238E27FC236}">
                <a16:creationId xmlns:a16="http://schemas.microsoft.com/office/drawing/2014/main" id="{4343AAB1-99EA-41F6-BEA8-076D5ED92EA9}"/>
              </a:ext>
            </a:extLst>
          </p:cNvPr>
          <p:cNvCxnSpPr>
            <a:cxnSpLocks/>
          </p:cNvCxnSpPr>
          <p:nvPr/>
        </p:nvCxnSpPr>
        <p:spPr>
          <a:xfrm flipV="1">
            <a:off x="8219503" y="3429000"/>
            <a:ext cx="1965952" cy="501928"/>
          </a:xfrm>
          <a:prstGeom prst="straightConnector1">
            <a:avLst/>
          </a:prstGeom>
          <a:ln w="76200">
            <a:tailEnd type="triangle"/>
          </a:ln>
        </p:spPr>
        <p:style>
          <a:lnRef idx="3">
            <a:schemeClr val="accent4"/>
          </a:lnRef>
          <a:fillRef idx="0">
            <a:schemeClr val="accent4"/>
          </a:fillRef>
          <a:effectRef idx="2">
            <a:schemeClr val="accent4"/>
          </a:effectRef>
          <a:fontRef idx="minor">
            <a:schemeClr val="tx1"/>
          </a:fontRef>
        </p:style>
      </p:cxnSp>
      <p:cxnSp>
        <p:nvCxnSpPr>
          <p:cNvPr id="33" name="Straight Arrow Connector 32">
            <a:extLst>
              <a:ext uri="{FF2B5EF4-FFF2-40B4-BE49-F238E27FC236}">
                <a16:creationId xmlns:a16="http://schemas.microsoft.com/office/drawing/2014/main" id="{656C58C0-DB81-4478-980D-4C25E941CAFD}"/>
              </a:ext>
            </a:extLst>
          </p:cNvPr>
          <p:cNvCxnSpPr>
            <a:cxnSpLocks/>
          </p:cNvCxnSpPr>
          <p:nvPr/>
        </p:nvCxnSpPr>
        <p:spPr>
          <a:xfrm flipV="1">
            <a:off x="9664618" y="3454400"/>
            <a:ext cx="552984" cy="366713"/>
          </a:xfrm>
          <a:prstGeom prst="straightConnector1">
            <a:avLst/>
          </a:prstGeom>
          <a:ln w="76200">
            <a:solidFill>
              <a:schemeClr val="accent2">
                <a:lumMod val="75000"/>
              </a:schemeClr>
            </a:solidFill>
            <a:tailEnd type="triangle"/>
          </a:ln>
        </p:spPr>
        <p:style>
          <a:lnRef idx="3">
            <a:schemeClr val="accent4"/>
          </a:lnRef>
          <a:fillRef idx="0">
            <a:schemeClr val="accent4"/>
          </a:fillRef>
          <a:effectRef idx="2">
            <a:schemeClr val="accent4"/>
          </a:effectRef>
          <a:fontRef idx="minor">
            <a:schemeClr val="tx1"/>
          </a:fontRef>
        </p:style>
      </p:cxnSp>
      <p:cxnSp>
        <p:nvCxnSpPr>
          <p:cNvPr id="36" name="Straight Arrow Connector 35">
            <a:extLst>
              <a:ext uri="{FF2B5EF4-FFF2-40B4-BE49-F238E27FC236}">
                <a16:creationId xmlns:a16="http://schemas.microsoft.com/office/drawing/2014/main" id="{B367C0CD-B15B-4AB7-8959-52FFAF576769}"/>
              </a:ext>
            </a:extLst>
          </p:cNvPr>
          <p:cNvCxnSpPr>
            <a:cxnSpLocks/>
          </p:cNvCxnSpPr>
          <p:nvPr/>
        </p:nvCxnSpPr>
        <p:spPr>
          <a:xfrm flipH="1" flipV="1">
            <a:off x="9079613" y="2691606"/>
            <a:ext cx="534260" cy="1104108"/>
          </a:xfrm>
          <a:prstGeom prst="straightConnector1">
            <a:avLst/>
          </a:prstGeom>
          <a:ln w="76200">
            <a:solidFill>
              <a:schemeClr val="accent2">
                <a:lumMod val="75000"/>
              </a:schemeClr>
            </a:solidFill>
            <a:tailEnd type="triangle"/>
          </a:ln>
        </p:spPr>
        <p:style>
          <a:lnRef idx="3">
            <a:schemeClr val="accent4"/>
          </a:lnRef>
          <a:fillRef idx="0">
            <a:schemeClr val="accent4"/>
          </a:fillRef>
          <a:effectRef idx="2">
            <a:schemeClr val="accent4"/>
          </a:effectRef>
          <a:fontRef idx="minor">
            <a:schemeClr val="tx1"/>
          </a:fontRef>
        </p:style>
      </p:cxnSp>
      <p:cxnSp>
        <p:nvCxnSpPr>
          <p:cNvPr id="38" name="Straight Arrow Connector 37">
            <a:extLst>
              <a:ext uri="{FF2B5EF4-FFF2-40B4-BE49-F238E27FC236}">
                <a16:creationId xmlns:a16="http://schemas.microsoft.com/office/drawing/2014/main" id="{CF5FAEA2-985B-43E4-B61E-9C749C95ED4A}"/>
              </a:ext>
            </a:extLst>
          </p:cNvPr>
          <p:cNvCxnSpPr>
            <a:cxnSpLocks/>
          </p:cNvCxnSpPr>
          <p:nvPr/>
        </p:nvCxnSpPr>
        <p:spPr>
          <a:xfrm flipH="1" flipV="1">
            <a:off x="8128163" y="2796381"/>
            <a:ext cx="1520382" cy="1008998"/>
          </a:xfrm>
          <a:prstGeom prst="straightConnector1">
            <a:avLst/>
          </a:prstGeom>
          <a:ln w="76200">
            <a:solidFill>
              <a:schemeClr val="accent2">
                <a:lumMod val="75000"/>
              </a:schemeClr>
            </a:solidFill>
            <a:tailEnd type="triangle"/>
          </a:ln>
        </p:spPr>
        <p:style>
          <a:lnRef idx="3">
            <a:schemeClr val="accent4"/>
          </a:lnRef>
          <a:fillRef idx="0">
            <a:schemeClr val="accent4"/>
          </a:fillRef>
          <a:effectRef idx="2">
            <a:schemeClr val="accent4"/>
          </a:effectRef>
          <a:fontRef idx="minor">
            <a:schemeClr val="tx1"/>
          </a:fontRef>
        </p:style>
      </p:cxnSp>
      <p:cxnSp>
        <p:nvCxnSpPr>
          <p:cNvPr id="40" name="Straight Arrow Connector 39">
            <a:extLst>
              <a:ext uri="{FF2B5EF4-FFF2-40B4-BE49-F238E27FC236}">
                <a16:creationId xmlns:a16="http://schemas.microsoft.com/office/drawing/2014/main" id="{86529D17-8B09-439B-8982-A38D83CD489C}"/>
              </a:ext>
            </a:extLst>
          </p:cNvPr>
          <p:cNvCxnSpPr>
            <a:cxnSpLocks/>
          </p:cNvCxnSpPr>
          <p:nvPr/>
        </p:nvCxnSpPr>
        <p:spPr>
          <a:xfrm flipH="1" flipV="1">
            <a:off x="7512956" y="3505993"/>
            <a:ext cx="2100917" cy="306390"/>
          </a:xfrm>
          <a:prstGeom prst="straightConnector1">
            <a:avLst/>
          </a:prstGeom>
          <a:ln w="76200">
            <a:solidFill>
              <a:schemeClr val="accent2">
                <a:lumMod val="75000"/>
              </a:schemeClr>
            </a:solidFill>
            <a:tailEnd type="triangle"/>
          </a:ln>
        </p:spPr>
        <p:style>
          <a:lnRef idx="3">
            <a:schemeClr val="accent4"/>
          </a:lnRef>
          <a:fillRef idx="0">
            <a:schemeClr val="accent4"/>
          </a:fillRef>
          <a:effectRef idx="2">
            <a:schemeClr val="accent4"/>
          </a:effectRef>
          <a:fontRef idx="minor">
            <a:schemeClr val="tx1"/>
          </a:fontRef>
        </p:style>
      </p:cxnSp>
      <p:sp>
        <p:nvSpPr>
          <p:cNvPr id="42" name="Oval 41">
            <a:extLst>
              <a:ext uri="{FF2B5EF4-FFF2-40B4-BE49-F238E27FC236}">
                <a16:creationId xmlns:a16="http://schemas.microsoft.com/office/drawing/2014/main" id="{FC3CB208-A12C-4FEA-820F-9CD231AA028A}"/>
              </a:ext>
            </a:extLst>
          </p:cNvPr>
          <p:cNvSpPr/>
          <p:nvPr/>
        </p:nvSpPr>
        <p:spPr>
          <a:xfrm rot="17600603">
            <a:off x="7138524" y="3414577"/>
            <a:ext cx="626970" cy="134798"/>
          </a:xfrm>
          <a:prstGeom prst="ellipse">
            <a:avLst/>
          </a:prstGeom>
          <a:solidFill>
            <a:srgbClr val="00B050"/>
          </a:solidFill>
        </p:spPr>
        <p:txBody>
          <a:bodyPr wrap="square" rtlCol="0" anchor="ctr">
            <a:spAutoFit/>
          </a:bodyPr>
          <a:lstStyle/>
          <a:p>
            <a:pPr algn="l"/>
            <a:endParaRPr lang="de-AT" sz="2000" dirty="0">
              <a:latin typeface="Arial Nova Light" panose="020B0304020202020204" pitchFamily="34" charset="0"/>
            </a:endParaRPr>
          </a:p>
        </p:txBody>
      </p:sp>
      <p:sp>
        <p:nvSpPr>
          <p:cNvPr id="43" name="Oval 42">
            <a:extLst>
              <a:ext uri="{FF2B5EF4-FFF2-40B4-BE49-F238E27FC236}">
                <a16:creationId xmlns:a16="http://schemas.microsoft.com/office/drawing/2014/main" id="{EF38290A-704C-43B8-A14C-836E03A18351}"/>
              </a:ext>
            </a:extLst>
          </p:cNvPr>
          <p:cNvSpPr/>
          <p:nvPr/>
        </p:nvSpPr>
        <p:spPr>
          <a:xfrm rot="19733291">
            <a:off x="7761404" y="2665175"/>
            <a:ext cx="626970" cy="134798"/>
          </a:xfrm>
          <a:prstGeom prst="ellipse">
            <a:avLst/>
          </a:prstGeom>
          <a:solidFill>
            <a:srgbClr val="00B050"/>
          </a:solidFill>
        </p:spPr>
        <p:txBody>
          <a:bodyPr wrap="square" rtlCol="0" anchor="ctr">
            <a:spAutoFit/>
          </a:bodyPr>
          <a:lstStyle/>
          <a:p>
            <a:pPr algn="l"/>
            <a:endParaRPr lang="de-AT" sz="2000" dirty="0">
              <a:latin typeface="Arial Nova Light" panose="020B0304020202020204" pitchFamily="34" charset="0"/>
            </a:endParaRPr>
          </a:p>
        </p:txBody>
      </p:sp>
      <p:sp>
        <p:nvSpPr>
          <p:cNvPr id="44" name="Oval 43">
            <a:extLst>
              <a:ext uri="{FF2B5EF4-FFF2-40B4-BE49-F238E27FC236}">
                <a16:creationId xmlns:a16="http://schemas.microsoft.com/office/drawing/2014/main" id="{0A9B5FDD-B988-44B7-88A5-D3CE3B4F7B84}"/>
              </a:ext>
            </a:extLst>
          </p:cNvPr>
          <p:cNvSpPr/>
          <p:nvPr/>
        </p:nvSpPr>
        <p:spPr>
          <a:xfrm rot="11064821">
            <a:off x="8815213" y="2593251"/>
            <a:ext cx="626970" cy="134798"/>
          </a:xfrm>
          <a:prstGeom prst="ellipse">
            <a:avLst/>
          </a:prstGeom>
          <a:solidFill>
            <a:srgbClr val="00B050"/>
          </a:solidFill>
        </p:spPr>
        <p:txBody>
          <a:bodyPr wrap="square" rtlCol="0" anchor="ctr">
            <a:spAutoFit/>
          </a:bodyPr>
          <a:lstStyle/>
          <a:p>
            <a:pPr algn="l"/>
            <a:endParaRPr lang="de-AT" sz="2000" dirty="0">
              <a:latin typeface="Arial Nova Light" panose="020B0304020202020204" pitchFamily="34" charset="0"/>
            </a:endParaRPr>
          </a:p>
        </p:txBody>
      </p:sp>
      <p:sp>
        <p:nvSpPr>
          <p:cNvPr id="45" name="Oval 44">
            <a:extLst>
              <a:ext uri="{FF2B5EF4-FFF2-40B4-BE49-F238E27FC236}">
                <a16:creationId xmlns:a16="http://schemas.microsoft.com/office/drawing/2014/main" id="{B63070B0-BC95-4F4E-BE20-6A5C22960606}"/>
              </a:ext>
            </a:extLst>
          </p:cNvPr>
          <p:cNvSpPr/>
          <p:nvPr/>
        </p:nvSpPr>
        <p:spPr>
          <a:xfrm rot="15345793">
            <a:off x="9984622" y="3376476"/>
            <a:ext cx="626970" cy="134798"/>
          </a:xfrm>
          <a:prstGeom prst="ellipse">
            <a:avLst/>
          </a:prstGeom>
          <a:solidFill>
            <a:srgbClr val="00B050"/>
          </a:solidFill>
        </p:spPr>
        <p:txBody>
          <a:bodyPr wrap="square" rtlCol="0" anchor="ctr">
            <a:spAutoFit/>
          </a:bodyPr>
          <a:lstStyle/>
          <a:p>
            <a:pPr algn="l"/>
            <a:endParaRPr lang="de-AT" sz="2000" dirty="0">
              <a:latin typeface="Arial Nova Light" panose="020B0304020202020204" pitchFamily="34" charset="0"/>
            </a:endParaRPr>
          </a:p>
        </p:txBody>
      </p:sp>
    </p:spTree>
    <p:extLst>
      <p:ext uri="{BB962C8B-B14F-4D97-AF65-F5344CB8AC3E}">
        <p14:creationId xmlns:p14="http://schemas.microsoft.com/office/powerpoint/2010/main" val="45579837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4116A116-4960-40C7-8614-506682D7DDAB}"/>
              </a:ext>
            </a:extLst>
          </p:cNvPr>
          <p:cNvSpPr>
            <a:spLocks noGrp="1"/>
          </p:cNvSpPr>
          <p:nvPr>
            <p:ph type="title"/>
          </p:nvPr>
        </p:nvSpPr>
        <p:spPr/>
        <p:txBody>
          <a:bodyPr/>
          <a:lstStyle/>
          <a:p>
            <a:r>
              <a:rPr lang="de-AT" dirty="0"/>
              <a:t>Q&amp;A zu diesem Teil</a:t>
            </a:r>
            <a:endParaRPr lang="en-US" dirty="0"/>
          </a:p>
        </p:txBody>
      </p:sp>
      <p:pic>
        <p:nvPicPr>
          <p:cNvPr id="12" name="Content Placeholder 11">
            <a:extLst>
              <a:ext uri="{FF2B5EF4-FFF2-40B4-BE49-F238E27FC236}">
                <a16:creationId xmlns:a16="http://schemas.microsoft.com/office/drawing/2014/main" id="{7F86E2C4-3BC7-44DC-B9D0-2C8A7C6CBE9E}"/>
              </a:ext>
            </a:extLst>
          </p:cNvPr>
          <p:cNvPicPr>
            <a:picLocks noGrp="1" noChangeAspect="1"/>
          </p:cNvPicPr>
          <p:nvPr>
            <p:ph idx="1"/>
          </p:nvPr>
        </p:nvPicPr>
        <p:blipFill>
          <a:blip r:embed="rId3"/>
          <a:stretch>
            <a:fillRect/>
          </a:stretch>
        </p:blipFill>
        <p:spPr>
          <a:xfrm>
            <a:off x="1620469" y="1825625"/>
            <a:ext cx="8951061" cy="4351338"/>
          </a:xfrm>
        </p:spPr>
      </p:pic>
      <p:sp>
        <p:nvSpPr>
          <p:cNvPr id="5" name="TextBox 4">
            <a:extLst>
              <a:ext uri="{FF2B5EF4-FFF2-40B4-BE49-F238E27FC236}">
                <a16:creationId xmlns:a16="http://schemas.microsoft.com/office/drawing/2014/main" id="{04AA05F0-D9E8-4FEE-85F1-C8F78B14D86E}"/>
              </a:ext>
            </a:extLst>
          </p:cNvPr>
          <p:cNvSpPr txBox="1"/>
          <p:nvPr/>
        </p:nvSpPr>
        <p:spPr>
          <a:xfrm>
            <a:off x="6640286" y="1027906"/>
            <a:ext cx="6096000" cy="369332"/>
          </a:xfrm>
          <a:prstGeom prst="rect">
            <a:avLst/>
          </a:prstGeom>
          <a:noFill/>
        </p:spPr>
        <p:txBody>
          <a:bodyPr wrap="square">
            <a:spAutoFit/>
          </a:bodyPr>
          <a:lstStyle/>
          <a:p>
            <a:r>
              <a:rPr lang="en-US" dirty="0">
                <a:hlinkClick r:id="rId4"/>
              </a:rPr>
              <a:t>https://ars.uni-graz.at/p/90007026</a:t>
            </a:r>
            <a:r>
              <a:rPr lang="en-US" dirty="0"/>
              <a:t> </a:t>
            </a:r>
          </a:p>
        </p:txBody>
      </p:sp>
      <p:pic>
        <p:nvPicPr>
          <p:cNvPr id="4" name="Picture 3">
            <a:extLst>
              <a:ext uri="{FF2B5EF4-FFF2-40B4-BE49-F238E27FC236}">
                <a16:creationId xmlns:a16="http://schemas.microsoft.com/office/drawing/2014/main" id="{BF33E981-8D02-4951-B266-23D0C98617D0}"/>
              </a:ext>
            </a:extLst>
          </p:cNvPr>
          <p:cNvPicPr>
            <a:picLocks noChangeAspect="1"/>
          </p:cNvPicPr>
          <p:nvPr/>
        </p:nvPicPr>
        <p:blipFill>
          <a:blip r:embed="rId5"/>
          <a:stretch>
            <a:fillRect/>
          </a:stretch>
        </p:blipFill>
        <p:spPr>
          <a:xfrm>
            <a:off x="1915886" y="5654182"/>
            <a:ext cx="3505200" cy="1045561"/>
          </a:xfrm>
          <a:prstGeom prst="rect">
            <a:avLst/>
          </a:prstGeom>
        </p:spPr>
      </p:pic>
    </p:spTree>
    <p:extLst>
      <p:ext uri="{BB962C8B-B14F-4D97-AF65-F5344CB8AC3E}">
        <p14:creationId xmlns:p14="http://schemas.microsoft.com/office/powerpoint/2010/main" val="35326743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3EBE9F-F00F-F7EC-57FE-B445F1F395B3}"/>
              </a:ext>
            </a:extLst>
          </p:cNvPr>
          <p:cNvSpPr>
            <a:spLocks noGrp="1"/>
          </p:cNvSpPr>
          <p:nvPr>
            <p:ph type="title"/>
          </p:nvPr>
        </p:nvSpPr>
        <p:spPr/>
        <p:txBody>
          <a:bodyPr/>
          <a:lstStyle/>
          <a:p>
            <a:r>
              <a:rPr lang="en-AT" dirty="0"/>
              <a:t>Methoden</a:t>
            </a:r>
          </a:p>
        </p:txBody>
      </p:sp>
      <p:sp>
        <p:nvSpPr>
          <p:cNvPr id="5" name="Text Placeholder 4">
            <a:extLst>
              <a:ext uri="{FF2B5EF4-FFF2-40B4-BE49-F238E27FC236}">
                <a16:creationId xmlns:a16="http://schemas.microsoft.com/office/drawing/2014/main" id="{B382B9B6-5847-EE24-28B3-09034866AF7F}"/>
              </a:ext>
            </a:extLst>
          </p:cNvPr>
          <p:cNvSpPr>
            <a:spLocks noGrp="1"/>
          </p:cNvSpPr>
          <p:nvPr>
            <p:ph type="body" idx="1"/>
          </p:nvPr>
        </p:nvSpPr>
        <p:spPr/>
        <p:txBody>
          <a:bodyPr/>
          <a:lstStyle/>
          <a:p>
            <a:r>
              <a:rPr lang="en-AT" dirty="0"/>
              <a:t>I. Verhalten</a:t>
            </a:r>
          </a:p>
        </p:txBody>
      </p:sp>
      <p:pic>
        <p:nvPicPr>
          <p:cNvPr id="9" name="Content Placeholder 8">
            <a:extLst>
              <a:ext uri="{FF2B5EF4-FFF2-40B4-BE49-F238E27FC236}">
                <a16:creationId xmlns:a16="http://schemas.microsoft.com/office/drawing/2014/main" id="{FD724B27-D89A-F9B7-2885-C9CE953B893F}"/>
              </a:ext>
            </a:extLst>
          </p:cNvPr>
          <p:cNvPicPr>
            <a:picLocks noGrp="1" noChangeAspect="1"/>
          </p:cNvPicPr>
          <p:nvPr>
            <p:ph sz="half" idx="2"/>
          </p:nvPr>
        </p:nvPicPr>
        <p:blipFill>
          <a:blip r:embed="rId3"/>
          <a:stretch>
            <a:fillRect/>
          </a:stretch>
        </p:blipFill>
        <p:spPr>
          <a:xfrm>
            <a:off x="986853" y="2505075"/>
            <a:ext cx="4863656" cy="3684588"/>
          </a:xfrm>
          <a:prstGeom prst="rect">
            <a:avLst/>
          </a:prstGeom>
        </p:spPr>
      </p:pic>
      <p:sp>
        <p:nvSpPr>
          <p:cNvPr id="7" name="Text Placeholder 6">
            <a:extLst>
              <a:ext uri="{FF2B5EF4-FFF2-40B4-BE49-F238E27FC236}">
                <a16:creationId xmlns:a16="http://schemas.microsoft.com/office/drawing/2014/main" id="{57845638-B907-3397-FB65-FA6C5FCB9CAF}"/>
              </a:ext>
            </a:extLst>
          </p:cNvPr>
          <p:cNvSpPr>
            <a:spLocks noGrp="1"/>
          </p:cNvSpPr>
          <p:nvPr>
            <p:ph type="body" sz="quarter" idx="3"/>
          </p:nvPr>
        </p:nvSpPr>
        <p:spPr/>
        <p:txBody>
          <a:bodyPr/>
          <a:lstStyle/>
          <a:p>
            <a:r>
              <a:rPr lang="en-AT" dirty="0"/>
              <a:t>II. Neurowissenschaftliche Methoden</a:t>
            </a:r>
          </a:p>
        </p:txBody>
      </p:sp>
      <p:pic>
        <p:nvPicPr>
          <p:cNvPr id="13" name="Content Placeholder 12">
            <a:extLst>
              <a:ext uri="{FF2B5EF4-FFF2-40B4-BE49-F238E27FC236}">
                <a16:creationId xmlns:a16="http://schemas.microsoft.com/office/drawing/2014/main" id="{143AA64E-3F60-D297-E89C-4873F2AFCA0C}"/>
              </a:ext>
            </a:extLst>
          </p:cNvPr>
          <p:cNvPicPr>
            <a:picLocks noGrp="1" noChangeAspect="1"/>
          </p:cNvPicPr>
          <p:nvPr>
            <p:ph sz="quarter" idx="4"/>
          </p:nvPr>
        </p:nvPicPr>
        <p:blipFill>
          <a:blip r:embed="rId4"/>
          <a:stretch>
            <a:fillRect/>
          </a:stretch>
        </p:blipFill>
        <p:spPr>
          <a:xfrm>
            <a:off x="6172200" y="2505075"/>
            <a:ext cx="5183188" cy="3684588"/>
          </a:xfrm>
          <a:prstGeom prst="rect">
            <a:avLst/>
          </a:prstGeom>
        </p:spPr>
      </p:pic>
    </p:spTree>
    <p:extLst>
      <p:ext uri="{BB962C8B-B14F-4D97-AF65-F5344CB8AC3E}">
        <p14:creationId xmlns:p14="http://schemas.microsoft.com/office/powerpoint/2010/main" val="35430121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5EED85-8C3E-BE6E-6581-B6CADE8A7853}"/>
              </a:ext>
            </a:extLst>
          </p:cNvPr>
          <p:cNvSpPr>
            <a:spLocks noGrp="1"/>
          </p:cNvSpPr>
          <p:nvPr>
            <p:ph type="title"/>
          </p:nvPr>
        </p:nvSpPr>
        <p:spPr/>
        <p:txBody>
          <a:bodyPr/>
          <a:lstStyle/>
          <a:p>
            <a:r>
              <a:rPr lang="en-AT" dirty="0"/>
              <a:t>Klassiker: Stroop task</a:t>
            </a:r>
          </a:p>
        </p:txBody>
      </p:sp>
      <p:sp>
        <p:nvSpPr>
          <p:cNvPr id="7" name="TextBox 6">
            <a:extLst>
              <a:ext uri="{FF2B5EF4-FFF2-40B4-BE49-F238E27FC236}">
                <a16:creationId xmlns:a16="http://schemas.microsoft.com/office/drawing/2014/main" id="{57FAA910-9D3E-BA72-EF2A-3AAE0EEA73E1}"/>
              </a:ext>
            </a:extLst>
          </p:cNvPr>
          <p:cNvSpPr txBox="1"/>
          <p:nvPr/>
        </p:nvSpPr>
        <p:spPr>
          <a:xfrm>
            <a:off x="836612" y="6189663"/>
            <a:ext cx="6096000" cy="369332"/>
          </a:xfrm>
          <a:prstGeom prst="rect">
            <a:avLst/>
          </a:prstGeom>
          <a:noFill/>
        </p:spPr>
        <p:txBody>
          <a:bodyPr wrap="square">
            <a:spAutoFit/>
          </a:bodyPr>
          <a:lstStyle/>
          <a:p>
            <a:r>
              <a:rPr lang="en-US" dirty="0" err="1">
                <a:latin typeface="Arial Nova Light" panose="020B0304020202020204" pitchFamily="34" charset="0"/>
              </a:rPr>
              <a:t>Nach</a:t>
            </a:r>
            <a:r>
              <a:rPr lang="en-US" dirty="0">
                <a:latin typeface="Arial Nova Light" panose="020B0304020202020204" pitchFamily="34" charset="0"/>
              </a:rPr>
              <a:t> Stroop (1935) </a:t>
            </a:r>
            <a:r>
              <a:rPr lang="en-GB" b="0" i="0" u="none" strike="noStrike" dirty="0">
                <a:solidFill>
                  <a:srgbClr val="2C72B7"/>
                </a:solidFill>
                <a:effectLst/>
                <a:latin typeface="Arial" panose="020B0604020202020204" pitchFamily="34" charset="0"/>
                <a:hlinkClick r:id="rId3"/>
              </a:rPr>
              <a:t>https://doi.org/10.1037/h0054651</a:t>
            </a:r>
            <a:r>
              <a:rPr lang="en-US" dirty="0">
                <a:latin typeface="Arial Nova Light" panose="020B0304020202020204" pitchFamily="34" charset="0"/>
              </a:rPr>
              <a:t> </a:t>
            </a:r>
          </a:p>
        </p:txBody>
      </p:sp>
      <p:sp>
        <p:nvSpPr>
          <p:cNvPr id="13" name="Textfeld 4">
            <a:extLst>
              <a:ext uri="{FF2B5EF4-FFF2-40B4-BE49-F238E27FC236}">
                <a16:creationId xmlns:a16="http://schemas.microsoft.com/office/drawing/2014/main" id="{29FF3C01-C2AF-E2C7-9910-25E050B6AF74}"/>
              </a:ext>
            </a:extLst>
          </p:cNvPr>
          <p:cNvSpPr txBox="1"/>
          <p:nvPr/>
        </p:nvSpPr>
        <p:spPr>
          <a:xfrm>
            <a:off x="938255" y="3451053"/>
            <a:ext cx="1630016" cy="923330"/>
          </a:xfrm>
          <a:prstGeom prst="rect">
            <a:avLst/>
          </a:prstGeom>
          <a:noFill/>
          <a:ln>
            <a:solidFill>
              <a:schemeClr val="tx1"/>
            </a:solidFill>
          </a:ln>
        </p:spPr>
        <p:txBody>
          <a:bodyPr wrap="square" rtlCol="0">
            <a:spAutoFit/>
          </a:bodyPr>
          <a:lstStyle/>
          <a:p>
            <a:r>
              <a:rPr lang="de-AT" dirty="0">
                <a:solidFill>
                  <a:srgbClr val="FF0000"/>
                </a:solidFill>
              </a:rPr>
              <a:t>Rot</a:t>
            </a:r>
            <a:r>
              <a:rPr lang="de-AT" dirty="0"/>
              <a:t> </a:t>
            </a:r>
            <a:r>
              <a:rPr lang="de-AT" dirty="0">
                <a:solidFill>
                  <a:schemeClr val="tx2">
                    <a:lumMod val="60000"/>
                    <a:lumOff val="40000"/>
                  </a:schemeClr>
                </a:solidFill>
              </a:rPr>
              <a:t>Blau</a:t>
            </a:r>
            <a:r>
              <a:rPr lang="de-AT" dirty="0"/>
              <a:t> </a:t>
            </a:r>
            <a:r>
              <a:rPr lang="de-AT" dirty="0">
                <a:solidFill>
                  <a:srgbClr val="92D050"/>
                </a:solidFill>
              </a:rPr>
              <a:t>Grün</a:t>
            </a:r>
            <a:r>
              <a:rPr lang="de-AT" dirty="0"/>
              <a:t> </a:t>
            </a:r>
            <a:r>
              <a:rPr lang="de-AT" dirty="0">
                <a:solidFill>
                  <a:srgbClr val="FFC000"/>
                </a:solidFill>
              </a:rPr>
              <a:t>Gelb</a:t>
            </a:r>
            <a:r>
              <a:rPr lang="de-AT" dirty="0"/>
              <a:t> </a:t>
            </a:r>
            <a:r>
              <a:rPr lang="de-AT" dirty="0">
                <a:solidFill>
                  <a:srgbClr val="FF0000"/>
                </a:solidFill>
              </a:rPr>
              <a:t>Rot</a:t>
            </a:r>
            <a:r>
              <a:rPr lang="de-AT" dirty="0"/>
              <a:t> </a:t>
            </a:r>
            <a:r>
              <a:rPr lang="de-AT" dirty="0">
                <a:solidFill>
                  <a:srgbClr val="92D050"/>
                </a:solidFill>
              </a:rPr>
              <a:t>Grün</a:t>
            </a:r>
            <a:r>
              <a:rPr lang="de-AT" dirty="0"/>
              <a:t> </a:t>
            </a:r>
            <a:r>
              <a:rPr lang="de-AT" dirty="0" err="1">
                <a:solidFill>
                  <a:srgbClr val="92D050"/>
                </a:solidFill>
              </a:rPr>
              <a:t>Grün</a:t>
            </a:r>
            <a:r>
              <a:rPr lang="de-AT" dirty="0"/>
              <a:t> </a:t>
            </a:r>
            <a:r>
              <a:rPr lang="de-AT" dirty="0">
                <a:solidFill>
                  <a:schemeClr val="tx2">
                    <a:lumMod val="60000"/>
                    <a:lumOff val="40000"/>
                  </a:schemeClr>
                </a:solidFill>
              </a:rPr>
              <a:t>Blau</a:t>
            </a:r>
            <a:r>
              <a:rPr lang="de-AT" dirty="0"/>
              <a:t> </a:t>
            </a:r>
            <a:r>
              <a:rPr lang="de-AT" dirty="0">
                <a:solidFill>
                  <a:srgbClr val="FFC000"/>
                </a:solidFill>
              </a:rPr>
              <a:t>Gelb</a:t>
            </a:r>
          </a:p>
        </p:txBody>
      </p:sp>
      <p:sp>
        <p:nvSpPr>
          <p:cNvPr id="14" name="Rechteck 5">
            <a:extLst>
              <a:ext uri="{FF2B5EF4-FFF2-40B4-BE49-F238E27FC236}">
                <a16:creationId xmlns:a16="http://schemas.microsoft.com/office/drawing/2014/main" id="{5C9306BD-1098-A1B9-8340-7E461B5DCBC9}"/>
              </a:ext>
            </a:extLst>
          </p:cNvPr>
          <p:cNvSpPr/>
          <p:nvPr/>
        </p:nvSpPr>
        <p:spPr>
          <a:xfrm>
            <a:off x="978010" y="2035534"/>
            <a:ext cx="1590261" cy="91671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17" name="Textfeld 8">
            <a:extLst>
              <a:ext uri="{FF2B5EF4-FFF2-40B4-BE49-F238E27FC236}">
                <a16:creationId xmlns:a16="http://schemas.microsoft.com/office/drawing/2014/main" id="{55345981-D8CE-AE89-5CEC-E93D11057055}"/>
              </a:ext>
            </a:extLst>
          </p:cNvPr>
          <p:cNvSpPr txBox="1"/>
          <p:nvPr/>
        </p:nvSpPr>
        <p:spPr>
          <a:xfrm>
            <a:off x="938255" y="1481246"/>
            <a:ext cx="5192202" cy="369332"/>
          </a:xfrm>
          <a:prstGeom prst="rect">
            <a:avLst/>
          </a:prstGeom>
          <a:noFill/>
        </p:spPr>
        <p:txBody>
          <a:bodyPr wrap="square" rtlCol="0">
            <a:spAutoFit/>
          </a:bodyPr>
          <a:lstStyle/>
          <a:p>
            <a:r>
              <a:rPr lang="de-AT" dirty="0">
                <a:latin typeface="Arial Nova Light" panose="020B0304020202020204" pitchFamily="34" charset="0"/>
              </a:rPr>
              <a:t>Aufgabe: Druckfarbe benennen</a:t>
            </a:r>
          </a:p>
        </p:txBody>
      </p:sp>
      <p:sp>
        <p:nvSpPr>
          <p:cNvPr id="18" name="Rechteck 9">
            <a:extLst>
              <a:ext uri="{FF2B5EF4-FFF2-40B4-BE49-F238E27FC236}">
                <a16:creationId xmlns:a16="http://schemas.microsoft.com/office/drawing/2014/main" id="{134DA47A-AA46-8AC8-B59E-23B7B6C63405}"/>
              </a:ext>
            </a:extLst>
          </p:cNvPr>
          <p:cNvSpPr/>
          <p:nvPr/>
        </p:nvSpPr>
        <p:spPr>
          <a:xfrm>
            <a:off x="1105231" y="2154803"/>
            <a:ext cx="246491" cy="143124"/>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19" name="Rechteck 10">
            <a:extLst>
              <a:ext uri="{FF2B5EF4-FFF2-40B4-BE49-F238E27FC236}">
                <a16:creationId xmlns:a16="http://schemas.microsoft.com/office/drawing/2014/main" id="{96F2AB2D-25E8-1813-6AF8-36718F330D70}"/>
              </a:ext>
            </a:extLst>
          </p:cNvPr>
          <p:cNvSpPr/>
          <p:nvPr/>
        </p:nvSpPr>
        <p:spPr>
          <a:xfrm>
            <a:off x="2013005" y="2410566"/>
            <a:ext cx="246491" cy="143124"/>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20" name="Rechteck 11">
            <a:extLst>
              <a:ext uri="{FF2B5EF4-FFF2-40B4-BE49-F238E27FC236}">
                <a16:creationId xmlns:a16="http://schemas.microsoft.com/office/drawing/2014/main" id="{8449B28A-AFA1-97D0-F030-692F14B0E125}"/>
              </a:ext>
            </a:extLst>
          </p:cNvPr>
          <p:cNvSpPr/>
          <p:nvPr/>
        </p:nvSpPr>
        <p:spPr>
          <a:xfrm>
            <a:off x="1567728" y="2649111"/>
            <a:ext cx="246491" cy="143124"/>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21" name="Rechteck 12">
            <a:extLst>
              <a:ext uri="{FF2B5EF4-FFF2-40B4-BE49-F238E27FC236}">
                <a16:creationId xmlns:a16="http://schemas.microsoft.com/office/drawing/2014/main" id="{7B314823-9672-8D4A-322C-CD7B69D84E6D}"/>
              </a:ext>
            </a:extLst>
          </p:cNvPr>
          <p:cNvSpPr/>
          <p:nvPr/>
        </p:nvSpPr>
        <p:spPr>
          <a:xfrm>
            <a:off x="1578996" y="2154803"/>
            <a:ext cx="246491" cy="14312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22" name="Rechteck 13">
            <a:extLst>
              <a:ext uri="{FF2B5EF4-FFF2-40B4-BE49-F238E27FC236}">
                <a16:creationId xmlns:a16="http://schemas.microsoft.com/office/drawing/2014/main" id="{FE1C4479-F211-5622-8418-3ED04148AD5A}"/>
              </a:ext>
            </a:extLst>
          </p:cNvPr>
          <p:cNvSpPr/>
          <p:nvPr/>
        </p:nvSpPr>
        <p:spPr>
          <a:xfrm>
            <a:off x="1111193" y="2402615"/>
            <a:ext cx="246491" cy="14312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23" name="Rechteck 14">
            <a:extLst>
              <a:ext uri="{FF2B5EF4-FFF2-40B4-BE49-F238E27FC236}">
                <a16:creationId xmlns:a16="http://schemas.microsoft.com/office/drawing/2014/main" id="{711C1E65-1788-C028-54D5-386E1D57B30B}"/>
              </a:ext>
            </a:extLst>
          </p:cNvPr>
          <p:cNvSpPr/>
          <p:nvPr/>
        </p:nvSpPr>
        <p:spPr>
          <a:xfrm>
            <a:off x="1128422" y="2650429"/>
            <a:ext cx="246491" cy="143124"/>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24" name="Rechteck 15">
            <a:extLst>
              <a:ext uri="{FF2B5EF4-FFF2-40B4-BE49-F238E27FC236}">
                <a16:creationId xmlns:a16="http://schemas.microsoft.com/office/drawing/2014/main" id="{73D6F078-CB8D-DCF1-102C-4134A2F7B681}"/>
              </a:ext>
            </a:extLst>
          </p:cNvPr>
          <p:cNvSpPr/>
          <p:nvPr/>
        </p:nvSpPr>
        <p:spPr>
          <a:xfrm>
            <a:off x="2004394" y="2166725"/>
            <a:ext cx="246491" cy="143124"/>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25" name="Rechteck 16">
            <a:extLst>
              <a:ext uri="{FF2B5EF4-FFF2-40B4-BE49-F238E27FC236}">
                <a16:creationId xmlns:a16="http://schemas.microsoft.com/office/drawing/2014/main" id="{A6ADF93B-8D3B-93D7-965A-FAA65271181B}"/>
              </a:ext>
            </a:extLst>
          </p:cNvPr>
          <p:cNvSpPr/>
          <p:nvPr/>
        </p:nvSpPr>
        <p:spPr>
          <a:xfrm>
            <a:off x="2006374" y="2650440"/>
            <a:ext cx="246491" cy="143124"/>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26" name="Rechteck 17">
            <a:extLst>
              <a:ext uri="{FF2B5EF4-FFF2-40B4-BE49-F238E27FC236}">
                <a16:creationId xmlns:a16="http://schemas.microsoft.com/office/drawing/2014/main" id="{BBA07122-38F6-4B06-6618-AC4B93FE7127}"/>
              </a:ext>
            </a:extLst>
          </p:cNvPr>
          <p:cNvSpPr/>
          <p:nvPr/>
        </p:nvSpPr>
        <p:spPr>
          <a:xfrm>
            <a:off x="1586275" y="2405280"/>
            <a:ext cx="246491" cy="143124"/>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28" name="Textfeld 8">
            <a:extLst>
              <a:ext uri="{FF2B5EF4-FFF2-40B4-BE49-F238E27FC236}">
                <a16:creationId xmlns:a16="http://schemas.microsoft.com/office/drawing/2014/main" id="{295E6B86-E559-D001-288E-68B1E92C3AE5}"/>
              </a:ext>
            </a:extLst>
          </p:cNvPr>
          <p:cNvSpPr txBox="1"/>
          <p:nvPr/>
        </p:nvSpPr>
        <p:spPr>
          <a:xfrm>
            <a:off x="2828459" y="2297177"/>
            <a:ext cx="3267541" cy="369332"/>
          </a:xfrm>
          <a:prstGeom prst="rect">
            <a:avLst/>
          </a:prstGeom>
          <a:noFill/>
        </p:spPr>
        <p:txBody>
          <a:bodyPr wrap="square" rtlCol="0">
            <a:spAutoFit/>
          </a:bodyPr>
          <a:lstStyle/>
          <a:p>
            <a:r>
              <a:rPr lang="de-AT" dirty="0">
                <a:latin typeface="Arial Nova Light" panose="020B0304020202020204" pitchFamily="34" charset="0"/>
              </a:rPr>
              <a:t>Neutral</a:t>
            </a:r>
          </a:p>
        </p:txBody>
      </p:sp>
      <p:sp>
        <p:nvSpPr>
          <p:cNvPr id="29" name="Textfeld 8">
            <a:extLst>
              <a:ext uri="{FF2B5EF4-FFF2-40B4-BE49-F238E27FC236}">
                <a16:creationId xmlns:a16="http://schemas.microsoft.com/office/drawing/2014/main" id="{5B1C3391-0F8D-78C2-0EA1-BE9D52D62520}"/>
              </a:ext>
            </a:extLst>
          </p:cNvPr>
          <p:cNvSpPr txBox="1"/>
          <p:nvPr/>
        </p:nvSpPr>
        <p:spPr>
          <a:xfrm>
            <a:off x="2828459" y="3669613"/>
            <a:ext cx="3267541" cy="369332"/>
          </a:xfrm>
          <a:prstGeom prst="rect">
            <a:avLst/>
          </a:prstGeom>
          <a:noFill/>
        </p:spPr>
        <p:txBody>
          <a:bodyPr wrap="square" rtlCol="0">
            <a:spAutoFit/>
          </a:bodyPr>
          <a:lstStyle/>
          <a:p>
            <a:r>
              <a:rPr lang="de-AT" dirty="0">
                <a:latin typeface="Arial Nova Light" panose="020B0304020202020204" pitchFamily="34" charset="0"/>
              </a:rPr>
              <a:t>Kongruent</a:t>
            </a:r>
          </a:p>
        </p:txBody>
      </p:sp>
      <p:sp>
        <p:nvSpPr>
          <p:cNvPr id="30" name="Textfeld 8">
            <a:extLst>
              <a:ext uri="{FF2B5EF4-FFF2-40B4-BE49-F238E27FC236}">
                <a16:creationId xmlns:a16="http://schemas.microsoft.com/office/drawing/2014/main" id="{65CDC677-DAC2-E65A-2A4C-662295C6A43D}"/>
              </a:ext>
            </a:extLst>
          </p:cNvPr>
          <p:cNvSpPr txBox="1"/>
          <p:nvPr/>
        </p:nvSpPr>
        <p:spPr>
          <a:xfrm>
            <a:off x="2862916" y="4973202"/>
            <a:ext cx="3267541" cy="369332"/>
          </a:xfrm>
          <a:prstGeom prst="rect">
            <a:avLst/>
          </a:prstGeom>
          <a:noFill/>
        </p:spPr>
        <p:txBody>
          <a:bodyPr wrap="square" rtlCol="0">
            <a:spAutoFit/>
          </a:bodyPr>
          <a:lstStyle/>
          <a:p>
            <a:r>
              <a:rPr lang="de-AT" dirty="0">
                <a:latin typeface="Arial Nova Light" panose="020B0304020202020204" pitchFamily="34" charset="0"/>
              </a:rPr>
              <a:t>Inkongruent</a:t>
            </a:r>
          </a:p>
        </p:txBody>
      </p:sp>
      <p:pic>
        <p:nvPicPr>
          <p:cNvPr id="27" name="Content Placeholder 7">
            <a:extLst>
              <a:ext uri="{FF2B5EF4-FFF2-40B4-BE49-F238E27FC236}">
                <a16:creationId xmlns:a16="http://schemas.microsoft.com/office/drawing/2014/main" id="{29D86324-A0EF-430A-80B2-AA6A6F41575A}"/>
              </a:ext>
            </a:extLst>
          </p:cNvPr>
          <p:cNvPicPr>
            <a:picLocks noChangeAspect="1"/>
          </p:cNvPicPr>
          <p:nvPr/>
        </p:nvPicPr>
        <p:blipFill>
          <a:blip r:embed="rId4"/>
          <a:stretch>
            <a:fillRect/>
          </a:stretch>
        </p:blipFill>
        <p:spPr>
          <a:xfrm>
            <a:off x="6988492" y="365125"/>
            <a:ext cx="3307106" cy="1159816"/>
          </a:xfrm>
          <a:prstGeom prst="rect">
            <a:avLst/>
          </a:prstGeom>
        </p:spPr>
      </p:pic>
      <p:sp>
        <p:nvSpPr>
          <p:cNvPr id="31" name="Rectangle 30">
            <a:extLst>
              <a:ext uri="{FF2B5EF4-FFF2-40B4-BE49-F238E27FC236}">
                <a16:creationId xmlns:a16="http://schemas.microsoft.com/office/drawing/2014/main" id="{D252798F-2AB5-48F5-B814-B9E23A01636F}"/>
              </a:ext>
            </a:extLst>
          </p:cNvPr>
          <p:cNvSpPr/>
          <p:nvPr/>
        </p:nvSpPr>
        <p:spPr>
          <a:xfrm>
            <a:off x="881855" y="6534417"/>
            <a:ext cx="8372314" cy="246221"/>
          </a:xfrm>
          <a:prstGeom prst="rect">
            <a:avLst/>
          </a:prstGeom>
        </p:spPr>
        <p:txBody>
          <a:bodyPr wrap="square">
            <a:spAutoFit/>
          </a:bodyPr>
          <a:lstStyle/>
          <a:p>
            <a:r>
              <a:rPr lang="en-US" sz="1000" dirty="0" err="1">
                <a:latin typeface="Arial Nova Light" panose="020B0304020202020204" pitchFamily="34" charset="0"/>
              </a:rPr>
              <a:t>Bildquelle</a:t>
            </a:r>
            <a:r>
              <a:rPr lang="en-US" sz="1000" dirty="0">
                <a:latin typeface="Arial Nova Light" panose="020B0304020202020204" pitchFamily="34" charset="0"/>
              </a:rPr>
              <a:t>: </a:t>
            </a:r>
            <a:r>
              <a:rPr lang="en-US" sz="1000" dirty="0">
                <a:latin typeface="Arial Nova Light" panose="020B0304020202020204" pitchFamily="34" charset="0"/>
                <a:hlinkClick r:id="rId5"/>
              </a:rPr>
              <a:t>http://blogs.acu.edu/johnridleystroop/about-john-ridley-stroop/#.WvVuvExuJ9A</a:t>
            </a:r>
            <a:r>
              <a:rPr lang="en-US" sz="1000" dirty="0">
                <a:latin typeface="Arial Nova Light" panose="020B0304020202020204" pitchFamily="34" charset="0"/>
              </a:rPr>
              <a:t> </a:t>
            </a:r>
          </a:p>
        </p:txBody>
      </p:sp>
      <p:pic>
        <p:nvPicPr>
          <p:cNvPr id="33" name="Content Placeholder 8">
            <a:extLst>
              <a:ext uri="{FF2B5EF4-FFF2-40B4-BE49-F238E27FC236}">
                <a16:creationId xmlns:a16="http://schemas.microsoft.com/office/drawing/2014/main" id="{7B75D622-DB6E-4001-860D-F424B0BA0AEE}"/>
              </a:ext>
            </a:extLst>
          </p:cNvPr>
          <p:cNvPicPr>
            <a:picLocks noGrp="1" noChangeAspect="1"/>
          </p:cNvPicPr>
          <p:nvPr>
            <p:ph sz="half" idx="2"/>
          </p:nvPr>
        </p:nvPicPr>
        <p:blipFill>
          <a:blip r:embed="rId6"/>
          <a:stretch>
            <a:fillRect/>
          </a:stretch>
        </p:blipFill>
        <p:spPr>
          <a:xfrm>
            <a:off x="7321158" y="1825625"/>
            <a:ext cx="2883683" cy="4351338"/>
          </a:xfrm>
          <a:prstGeom prst="rect">
            <a:avLst/>
          </a:prstGeom>
        </p:spPr>
      </p:pic>
      <p:sp>
        <p:nvSpPr>
          <p:cNvPr id="32" name="Textfeld 3">
            <a:extLst>
              <a:ext uri="{FF2B5EF4-FFF2-40B4-BE49-F238E27FC236}">
                <a16:creationId xmlns:a16="http://schemas.microsoft.com/office/drawing/2014/main" id="{8D087125-50DA-4109-994B-80430EA4D002}"/>
              </a:ext>
            </a:extLst>
          </p:cNvPr>
          <p:cNvSpPr txBox="1"/>
          <p:nvPr/>
        </p:nvSpPr>
        <p:spPr>
          <a:xfrm>
            <a:off x="931958" y="4714381"/>
            <a:ext cx="1630017" cy="923330"/>
          </a:xfrm>
          <a:prstGeom prst="rect">
            <a:avLst/>
          </a:prstGeom>
          <a:noFill/>
          <a:ln>
            <a:solidFill>
              <a:schemeClr val="tx1"/>
            </a:solidFill>
          </a:ln>
        </p:spPr>
        <p:txBody>
          <a:bodyPr wrap="square" rtlCol="0">
            <a:spAutoFit/>
          </a:bodyPr>
          <a:lstStyle/>
          <a:p>
            <a:r>
              <a:rPr lang="de-AT" dirty="0">
                <a:solidFill>
                  <a:schemeClr val="tx2">
                    <a:lumMod val="60000"/>
                    <a:lumOff val="40000"/>
                  </a:schemeClr>
                </a:solidFill>
              </a:rPr>
              <a:t>Rot</a:t>
            </a:r>
            <a:r>
              <a:rPr lang="de-AT" dirty="0"/>
              <a:t> </a:t>
            </a:r>
            <a:r>
              <a:rPr lang="de-AT" dirty="0">
                <a:solidFill>
                  <a:srgbClr val="FF0000"/>
                </a:solidFill>
              </a:rPr>
              <a:t>Blau</a:t>
            </a:r>
            <a:r>
              <a:rPr lang="de-AT" dirty="0"/>
              <a:t> </a:t>
            </a:r>
            <a:r>
              <a:rPr lang="de-AT" dirty="0">
                <a:solidFill>
                  <a:srgbClr val="FFC000"/>
                </a:solidFill>
              </a:rPr>
              <a:t>Grün</a:t>
            </a:r>
            <a:r>
              <a:rPr lang="de-AT" dirty="0"/>
              <a:t> </a:t>
            </a:r>
            <a:r>
              <a:rPr lang="de-AT" dirty="0">
                <a:solidFill>
                  <a:srgbClr val="92D050"/>
                </a:solidFill>
              </a:rPr>
              <a:t>Gelb</a:t>
            </a:r>
            <a:r>
              <a:rPr lang="de-AT" dirty="0"/>
              <a:t> </a:t>
            </a:r>
            <a:r>
              <a:rPr lang="de-AT" dirty="0">
                <a:solidFill>
                  <a:schemeClr val="tx2">
                    <a:lumMod val="60000"/>
                    <a:lumOff val="40000"/>
                  </a:schemeClr>
                </a:solidFill>
              </a:rPr>
              <a:t>Rot</a:t>
            </a:r>
            <a:r>
              <a:rPr lang="de-AT" dirty="0"/>
              <a:t> </a:t>
            </a:r>
            <a:r>
              <a:rPr lang="de-AT" dirty="0">
                <a:solidFill>
                  <a:srgbClr val="FFC000"/>
                </a:solidFill>
              </a:rPr>
              <a:t>Grün</a:t>
            </a:r>
            <a:r>
              <a:rPr lang="de-AT" dirty="0"/>
              <a:t> </a:t>
            </a:r>
            <a:r>
              <a:rPr lang="de-AT" dirty="0" err="1">
                <a:solidFill>
                  <a:srgbClr val="FF0000"/>
                </a:solidFill>
              </a:rPr>
              <a:t>Grün</a:t>
            </a:r>
            <a:r>
              <a:rPr lang="de-AT" dirty="0"/>
              <a:t> </a:t>
            </a:r>
            <a:r>
              <a:rPr lang="de-AT" dirty="0">
                <a:solidFill>
                  <a:srgbClr val="FFC000"/>
                </a:solidFill>
              </a:rPr>
              <a:t>Blau</a:t>
            </a:r>
            <a:r>
              <a:rPr lang="de-AT" dirty="0"/>
              <a:t> </a:t>
            </a:r>
            <a:r>
              <a:rPr lang="de-AT" dirty="0">
                <a:solidFill>
                  <a:schemeClr val="tx2">
                    <a:lumMod val="60000"/>
                    <a:lumOff val="40000"/>
                  </a:schemeClr>
                </a:solidFill>
              </a:rPr>
              <a:t>Gelb</a:t>
            </a:r>
          </a:p>
        </p:txBody>
      </p:sp>
    </p:spTree>
    <p:extLst>
      <p:ext uri="{BB962C8B-B14F-4D97-AF65-F5344CB8AC3E}">
        <p14:creationId xmlns:p14="http://schemas.microsoft.com/office/powerpoint/2010/main" val="20833309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4F5E2-F64D-DB7C-9D86-85D2D8FA06EC}"/>
              </a:ext>
            </a:extLst>
          </p:cNvPr>
          <p:cNvSpPr>
            <a:spLocks noGrp="1"/>
          </p:cNvSpPr>
          <p:nvPr>
            <p:ph type="title"/>
          </p:nvPr>
        </p:nvSpPr>
        <p:spPr/>
        <p:txBody>
          <a:bodyPr/>
          <a:lstStyle/>
          <a:p>
            <a:r>
              <a:rPr lang="en-AT" dirty="0"/>
              <a:t>1. Durchgang</a:t>
            </a:r>
          </a:p>
        </p:txBody>
      </p:sp>
      <p:graphicFrame>
        <p:nvGraphicFramePr>
          <p:cNvPr id="6" name="Table 6">
            <a:extLst>
              <a:ext uri="{FF2B5EF4-FFF2-40B4-BE49-F238E27FC236}">
                <a16:creationId xmlns:a16="http://schemas.microsoft.com/office/drawing/2014/main" id="{C1BFC666-9A26-44CC-A8F2-CD5F873C929C}"/>
              </a:ext>
            </a:extLst>
          </p:cNvPr>
          <p:cNvGraphicFramePr>
            <a:graphicFrameLocks noGrp="1"/>
          </p:cNvGraphicFramePr>
          <p:nvPr>
            <p:ph idx="1"/>
            <p:extLst>
              <p:ext uri="{D42A27DB-BD31-4B8C-83A1-F6EECF244321}">
                <p14:modId xmlns:p14="http://schemas.microsoft.com/office/powerpoint/2010/main" val="871721667"/>
              </p:ext>
            </p:extLst>
          </p:nvPr>
        </p:nvGraphicFramePr>
        <p:xfrm>
          <a:off x="838200" y="1825624"/>
          <a:ext cx="10515600" cy="4321785"/>
        </p:xfrm>
        <a:graphic>
          <a:graphicData uri="http://schemas.openxmlformats.org/drawingml/2006/table">
            <a:tbl>
              <a:tblPr firstRow="1" bandRow="1">
                <a:tableStyleId>{2D5ABB26-0587-4C30-8999-92F81FD0307C}</a:tableStyleId>
              </a:tblPr>
              <a:tblGrid>
                <a:gridCol w="2628900">
                  <a:extLst>
                    <a:ext uri="{9D8B030D-6E8A-4147-A177-3AD203B41FA5}">
                      <a16:colId xmlns:a16="http://schemas.microsoft.com/office/drawing/2014/main" val="1944705050"/>
                    </a:ext>
                  </a:extLst>
                </a:gridCol>
                <a:gridCol w="2628900">
                  <a:extLst>
                    <a:ext uri="{9D8B030D-6E8A-4147-A177-3AD203B41FA5}">
                      <a16:colId xmlns:a16="http://schemas.microsoft.com/office/drawing/2014/main" val="1542803058"/>
                    </a:ext>
                  </a:extLst>
                </a:gridCol>
                <a:gridCol w="2628900">
                  <a:extLst>
                    <a:ext uri="{9D8B030D-6E8A-4147-A177-3AD203B41FA5}">
                      <a16:colId xmlns:a16="http://schemas.microsoft.com/office/drawing/2014/main" val="90880495"/>
                    </a:ext>
                  </a:extLst>
                </a:gridCol>
                <a:gridCol w="2628900">
                  <a:extLst>
                    <a:ext uri="{9D8B030D-6E8A-4147-A177-3AD203B41FA5}">
                      <a16:colId xmlns:a16="http://schemas.microsoft.com/office/drawing/2014/main" val="3003714239"/>
                    </a:ext>
                  </a:extLst>
                </a:gridCol>
              </a:tblGrid>
              <a:tr h="864357">
                <a:tc>
                  <a:txBody>
                    <a:bodyPr/>
                    <a:lstStyle/>
                    <a:p>
                      <a:r>
                        <a:rPr lang="en-US" dirty="0">
                          <a:latin typeface="Arial Nova Light" panose="020B0304020202020204" pitchFamily="34" charset="0"/>
                        </a:rPr>
                        <a:t>1</a:t>
                      </a:r>
                      <a:endParaRPr lang="de-AT" dirty="0">
                        <a:latin typeface="Arial Nova Light" panose="020B0304020202020204" pitchFamily="34" charset="0"/>
                      </a:endParaRPr>
                    </a:p>
                  </a:txBody>
                  <a:tcP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chemeClr val="accent5">
                        <a:lumMod val="75000"/>
                      </a:schemeClr>
                    </a:solidFill>
                  </a:tcPr>
                </a:tc>
                <a:tc>
                  <a:txBody>
                    <a:bodyPr/>
                    <a:lstStyle/>
                    <a:p>
                      <a:r>
                        <a:rPr lang="en-US" dirty="0">
                          <a:latin typeface="Arial Nova Light" panose="020B0304020202020204" pitchFamily="34" charset="0"/>
                        </a:rPr>
                        <a:t>2</a:t>
                      </a:r>
                      <a:endParaRPr lang="de-AT" dirty="0">
                        <a:latin typeface="Arial Nova Light" panose="020B0304020202020204" pitchFamily="34" charset="0"/>
                      </a:endParaRPr>
                    </a:p>
                  </a:txBody>
                  <a:tcP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rgbClr val="FF0000"/>
                    </a:solidFill>
                  </a:tcPr>
                </a:tc>
                <a:tc>
                  <a:txBody>
                    <a:bodyPr/>
                    <a:lstStyle/>
                    <a:p>
                      <a:r>
                        <a:rPr lang="en-US" dirty="0">
                          <a:latin typeface="Arial Nova Light" panose="020B0304020202020204" pitchFamily="34" charset="0"/>
                        </a:rPr>
                        <a:t>3</a:t>
                      </a:r>
                      <a:endParaRPr lang="de-AT" dirty="0">
                        <a:latin typeface="Arial Nova Light" panose="020B0304020202020204" pitchFamily="34" charset="0"/>
                      </a:endParaRPr>
                    </a:p>
                  </a:txBody>
                  <a:tcP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chemeClr val="accent1"/>
                    </a:solidFill>
                  </a:tcPr>
                </a:tc>
                <a:tc>
                  <a:txBody>
                    <a:bodyPr/>
                    <a:lstStyle/>
                    <a:p>
                      <a:r>
                        <a:rPr lang="en-US" dirty="0">
                          <a:latin typeface="Arial Nova Light" panose="020B0304020202020204" pitchFamily="34" charset="0"/>
                        </a:rPr>
                        <a:t>4</a:t>
                      </a:r>
                      <a:endParaRPr lang="de-AT" dirty="0">
                        <a:latin typeface="Arial Nova Light" panose="020B0304020202020204" pitchFamily="34" charset="0"/>
                      </a:endParaRPr>
                    </a:p>
                  </a:txBody>
                  <a:tcP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rgbClr val="FFFF00"/>
                    </a:solidFill>
                  </a:tcPr>
                </a:tc>
                <a:extLst>
                  <a:ext uri="{0D108BD9-81ED-4DB2-BD59-A6C34878D82A}">
                    <a16:rowId xmlns:a16="http://schemas.microsoft.com/office/drawing/2014/main" val="3520099630"/>
                  </a:ext>
                </a:extLst>
              </a:tr>
              <a:tr h="864357">
                <a:tc>
                  <a:txBody>
                    <a:bodyPr/>
                    <a:lstStyle/>
                    <a:p>
                      <a:r>
                        <a:rPr lang="en-US" dirty="0">
                          <a:latin typeface="Arial Nova Light" panose="020B0304020202020204" pitchFamily="34" charset="0"/>
                        </a:rPr>
                        <a:t>5</a:t>
                      </a:r>
                      <a:endParaRPr lang="de-AT" dirty="0">
                        <a:latin typeface="Arial Nova Light" panose="020B0304020202020204" pitchFamily="34" charset="0"/>
                      </a:endParaRPr>
                    </a:p>
                  </a:txBody>
                  <a:tcP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rgbClr val="00B050"/>
                    </a:solidFill>
                  </a:tcPr>
                </a:tc>
                <a:tc>
                  <a:txBody>
                    <a:bodyPr/>
                    <a:lstStyle/>
                    <a:p>
                      <a:r>
                        <a:rPr lang="en-US" dirty="0">
                          <a:latin typeface="Arial Nova Light" panose="020B0304020202020204" pitchFamily="34" charset="0"/>
                        </a:rPr>
                        <a:t>6</a:t>
                      </a:r>
                      <a:endParaRPr lang="de-AT" dirty="0">
                        <a:latin typeface="Arial Nova Light" panose="020B0304020202020204" pitchFamily="34" charset="0"/>
                      </a:endParaRPr>
                    </a:p>
                  </a:txBody>
                  <a:tcP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rgbClr val="FFFF00"/>
                    </a:solidFill>
                  </a:tcPr>
                </a:tc>
                <a:tc>
                  <a:txBody>
                    <a:bodyPr/>
                    <a:lstStyle/>
                    <a:p>
                      <a:r>
                        <a:rPr lang="en-US" dirty="0">
                          <a:latin typeface="Arial Nova Light" panose="020B0304020202020204" pitchFamily="34" charset="0"/>
                        </a:rPr>
                        <a:t>7</a:t>
                      </a:r>
                      <a:endParaRPr lang="de-AT" dirty="0">
                        <a:latin typeface="Arial Nova Light" panose="020B0304020202020204" pitchFamily="34" charset="0"/>
                      </a:endParaRPr>
                    </a:p>
                  </a:txBody>
                  <a:tcP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rgbClr val="FF0000"/>
                    </a:solidFill>
                  </a:tcPr>
                </a:tc>
                <a:tc>
                  <a:txBody>
                    <a:bodyPr/>
                    <a:lstStyle/>
                    <a:p>
                      <a:r>
                        <a:rPr lang="en-US" dirty="0">
                          <a:latin typeface="Arial Nova Light" panose="020B0304020202020204" pitchFamily="34" charset="0"/>
                        </a:rPr>
                        <a:t>8</a:t>
                      </a:r>
                      <a:endParaRPr lang="de-AT" dirty="0">
                        <a:latin typeface="Arial Nova Light" panose="020B0304020202020204" pitchFamily="34" charset="0"/>
                      </a:endParaRPr>
                    </a:p>
                  </a:txBody>
                  <a:tcP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rgbClr val="00B050"/>
                    </a:solidFill>
                  </a:tcPr>
                </a:tc>
                <a:extLst>
                  <a:ext uri="{0D108BD9-81ED-4DB2-BD59-A6C34878D82A}">
                    <a16:rowId xmlns:a16="http://schemas.microsoft.com/office/drawing/2014/main" val="3385176559"/>
                  </a:ext>
                </a:extLst>
              </a:tr>
              <a:tr h="864357">
                <a:tc>
                  <a:txBody>
                    <a:bodyPr/>
                    <a:lstStyle/>
                    <a:p>
                      <a:r>
                        <a:rPr lang="en-US" dirty="0">
                          <a:latin typeface="Arial Nova Light" panose="020B0304020202020204" pitchFamily="34" charset="0"/>
                        </a:rPr>
                        <a:t>9</a:t>
                      </a:r>
                      <a:endParaRPr lang="de-AT" dirty="0">
                        <a:latin typeface="Arial Nova Light" panose="020B0304020202020204" pitchFamily="34" charset="0"/>
                      </a:endParaRPr>
                    </a:p>
                  </a:txBody>
                  <a:tcP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rgbClr val="FF0000"/>
                    </a:solidFill>
                  </a:tcPr>
                </a:tc>
                <a:tc>
                  <a:txBody>
                    <a:bodyPr/>
                    <a:lstStyle/>
                    <a:p>
                      <a:r>
                        <a:rPr lang="en-US" dirty="0">
                          <a:latin typeface="Arial Nova Light" panose="020B0304020202020204" pitchFamily="34" charset="0"/>
                        </a:rPr>
                        <a:t>10</a:t>
                      </a:r>
                      <a:endParaRPr lang="de-AT" dirty="0">
                        <a:latin typeface="Arial Nova Light" panose="020B0304020202020204" pitchFamily="34" charset="0"/>
                      </a:endParaRPr>
                    </a:p>
                  </a:txBody>
                  <a:tcP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chemeClr val="accent1"/>
                    </a:solidFill>
                  </a:tcPr>
                </a:tc>
                <a:tc>
                  <a:txBody>
                    <a:bodyPr/>
                    <a:lstStyle/>
                    <a:p>
                      <a:r>
                        <a:rPr lang="en-US" dirty="0">
                          <a:latin typeface="Arial Nova Light" panose="020B0304020202020204" pitchFamily="34" charset="0"/>
                        </a:rPr>
                        <a:t>11</a:t>
                      </a:r>
                      <a:endParaRPr lang="de-AT" dirty="0">
                        <a:latin typeface="Arial Nova Light" panose="020B0304020202020204" pitchFamily="34" charset="0"/>
                      </a:endParaRPr>
                    </a:p>
                  </a:txBody>
                  <a:tcP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rgbClr val="00B050"/>
                    </a:solidFill>
                  </a:tcPr>
                </a:tc>
                <a:tc>
                  <a:txBody>
                    <a:bodyPr/>
                    <a:lstStyle/>
                    <a:p>
                      <a:r>
                        <a:rPr lang="en-US" dirty="0">
                          <a:latin typeface="Arial Nova Light" panose="020B0304020202020204" pitchFamily="34" charset="0"/>
                        </a:rPr>
                        <a:t>12</a:t>
                      </a:r>
                      <a:endParaRPr lang="de-AT" dirty="0">
                        <a:latin typeface="Arial Nova Light" panose="020B0304020202020204" pitchFamily="34" charset="0"/>
                      </a:endParaRPr>
                    </a:p>
                  </a:txBody>
                  <a:tcP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rgbClr val="FFFF00"/>
                    </a:solidFill>
                  </a:tcPr>
                </a:tc>
                <a:extLst>
                  <a:ext uri="{0D108BD9-81ED-4DB2-BD59-A6C34878D82A}">
                    <a16:rowId xmlns:a16="http://schemas.microsoft.com/office/drawing/2014/main" val="4107540267"/>
                  </a:ext>
                </a:extLst>
              </a:tr>
              <a:tr h="864357">
                <a:tc>
                  <a:txBody>
                    <a:bodyPr/>
                    <a:lstStyle/>
                    <a:p>
                      <a:r>
                        <a:rPr lang="en-US" dirty="0">
                          <a:latin typeface="Arial Nova Light" panose="020B0304020202020204" pitchFamily="34" charset="0"/>
                        </a:rPr>
                        <a:t>13</a:t>
                      </a:r>
                      <a:endParaRPr lang="de-AT" dirty="0">
                        <a:latin typeface="Arial Nova Light" panose="020B0304020202020204" pitchFamily="34" charset="0"/>
                      </a:endParaRPr>
                    </a:p>
                  </a:txBody>
                  <a:tcP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chemeClr val="accent1"/>
                    </a:solidFill>
                  </a:tcPr>
                </a:tc>
                <a:tc>
                  <a:txBody>
                    <a:bodyPr/>
                    <a:lstStyle/>
                    <a:p>
                      <a:r>
                        <a:rPr lang="en-US" dirty="0">
                          <a:latin typeface="Arial Nova Light" panose="020B0304020202020204" pitchFamily="34" charset="0"/>
                        </a:rPr>
                        <a:t>14</a:t>
                      </a:r>
                      <a:endParaRPr lang="de-AT" dirty="0">
                        <a:latin typeface="Arial Nova Light" panose="020B0304020202020204" pitchFamily="34" charset="0"/>
                      </a:endParaRPr>
                    </a:p>
                  </a:txBody>
                  <a:tcP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rgbClr val="FF0000"/>
                    </a:solidFill>
                  </a:tcPr>
                </a:tc>
                <a:tc>
                  <a:txBody>
                    <a:bodyPr/>
                    <a:lstStyle/>
                    <a:p>
                      <a:r>
                        <a:rPr lang="en-US" dirty="0">
                          <a:latin typeface="Arial Nova Light" panose="020B0304020202020204" pitchFamily="34" charset="0"/>
                        </a:rPr>
                        <a:t>15</a:t>
                      </a:r>
                      <a:endParaRPr lang="de-AT" dirty="0">
                        <a:latin typeface="Arial Nova Light" panose="020B0304020202020204" pitchFamily="34" charset="0"/>
                      </a:endParaRPr>
                    </a:p>
                  </a:txBody>
                  <a:tcP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rgbClr val="FFFF00"/>
                    </a:solidFill>
                  </a:tcPr>
                </a:tc>
                <a:tc>
                  <a:txBody>
                    <a:bodyPr/>
                    <a:lstStyle/>
                    <a:p>
                      <a:r>
                        <a:rPr lang="en-US" dirty="0">
                          <a:latin typeface="Arial Nova Light" panose="020B0304020202020204" pitchFamily="34" charset="0"/>
                        </a:rPr>
                        <a:t>16</a:t>
                      </a:r>
                      <a:endParaRPr lang="de-AT" dirty="0">
                        <a:latin typeface="Arial Nova Light" panose="020B0304020202020204" pitchFamily="34" charset="0"/>
                      </a:endParaRPr>
                    </a:p>
                  </a:txBody>
                  <a:tcP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chemeClr val="accent1"/>
                    </a:solidFill>
                  </a:tcPr>
                </a:tc>
                <a:extLst>
                  <a:ext uri="{0D108BD9-81ED-4DB2-BD59-A6C34878D82A}">
                    <a16:rowId xmlns:a16="http://schemas.microsoft.com/office/drawing/2014/main" val="2086662281"/>
                  </a:ext>
                </a:extLst>
              </a:tr>
              <a:tr h="864357">
                <a:tc>
                  <a:txBody>
                    <a:bodyPr/>
                    <a:lstStyle/>
                    <a:p>
                      <a:r>
                        <a:rPr lang="en-US" dirty="0">
                          <a:latin typeface="Arial Nova Light" panose="020B0304020202020204" pitchFamily="34" charset="0"/>
                        </a:rPr>
                        <a:t>17</a:t>
                      </a:r>
                      <a:endParaRPr lang="de-AT" dirty="0">
                        <a:latin typeface="Arial Nova Light" panose="020B0304020202020204" pitchFamily="34" charset="0"/>
                      </a:endParaRPr>
                    </a:p>
                  </a:txBody>
                  <a:tcP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rgbClr val="FFFF00"/>
                    </a:solidFill>
                  </a:tcPr>
                </a:tc>
                <a:tc>
                  <a:txBody>
                    <a:bodyPr/>
                    <a:lstStyle/>
                    <a:p>
                      <a:r>
                        <a:rPr lang="en-US" dirty="0">
                          <a:latin typeface="Arial Nova Light" panose="020B0304020202020204" pitchFamily="34" charset="0"/>
                        </a:rPr>
                        <a:t>18</a:t>
                      </a:r>
                      <a:endParaRPr lang="de-AT" dirty="0">
                        <a:latin typeface="Arial Nova Light" panose="020B0304020202020204" pitchFamily="34" charset="0"/>
                      </a:endParaRPr>
                    </a:p>
                  </a:txBody>
                  <a:tcP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rgbClr val="00B050"/>
                    </a:solidFill>
                  </a:tcPr>
                </a:tc>
                <a:tc>
                  <a:txBody>
                    <a:bodyPr/>
                    <a:lstStyle/>
                    <a:p>
                      <a:r>
                        <a:rPr lang="en-US" dirty="0">
                          <a:latin typeface="Arial Nova Light" panose="020B0304020202020204" pitchFamily="34" charset="0"/>
                        </a:rPr>
                        <a:t>19</a:t>
                      </a:r>
                      <a:endParaRPr lang="de-AT" dirty="0">
                        <a:latin typeface="Arial Nova Light" panose="020B0304020202020204" pitchFamily="34" charset="0"/>
                      </a:endParaRPr>
                    </a:p>
                  </a:txBody>
                  <a:tcP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rgbClr val="FF0000"/>
                    </a:solidFill>
                  </a:tcPr>
                </a:tc>
                <a:tc>
                  <a:txBody>
                    <a:bodyPr/>
                    <a:lstStyle/>
                    <a:p>
                      <a:r>
                        <a:rPr lang="en-US" dirty="0">
                          <a:latin typeface="Arial Nova Light" panose="020B0304020202020204" pitchFamily="34" charset="0"/>
                        </a:rPr>
                        <a:t>20</a:t>
                      </a:r>
                      <a:endParaRPr lang="de-AT" dirty="0">
                        <a:latin typeface="Arial Nova Light" panose="020B0304020202020204" pitchFamily="34" charset="0"/>
                      </a:endParaRPr>
                    </a:p>
                  </a:txBody>
                  <a:tcP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rgbClr val="00B050"/>
                    </a:solidFill>
                  </a:tcPr>
                </a:tc>
                <a:extLst>
                  <a:ext uri="{0D108BD9-81ED-4DB2-BD59-A6C34878D82A}">
                    <a16:rowId xmlns:a16="http://schemas.microsoft.com/office/drawing/2014/main" val="4163734929"/>
                  </a:ext>
                </a:extLst>
              </a:tr>
            </a:tbl>
          </a:graphicData>
        </a:graphic>
      </p:graphicFrame>
    </p:spTree>
    <p:extLst>
      <p:ext uri="{BB962C8B-B14F-4D97-AF65-F5344CB8AC3E}">
        <p14:creationId xmlns:p14="http://schemas.microsoft.com/office/powerpoint/2010/main" val="36697860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Table 6">
            <a:extLst>
              <a:ext uri="{FF2B5EF4-FFF2-40B4-BE49-F238E27FC236}">
                <a16:creationId xmlns:a16="http://schemas.microsoft.com/office/drawing/2014/main" id="{ABECAA33-A036-4FC6-B72B-A4D3C631CBA5}"/>
              </a:ext>
            </a:extLst>
          </p:cNvPr>
          <p:cNvGraphicFramePr>
            <a:graphicFrameLocks/>
          </p:cNvGraphicFramePr>
          <p:nvPr>
            <p:extLst>
              <p:ext uri="{D42A27DB-BD31-4B8C-83A1-F6EECF244321}">
                <p14:modId xmlns:p14="http://schemas.microsoft.com/office/powerpoint/2010/main" val="70440769"/>
              </p:ext>
            </p:extLst>
          </p:nvPr>
        </p:nvGraphicFramePr>
        <p:xfrm>
          <a:off x="838200" y="1690685"/>
          <a:ext cx="10515600" cy="4456725"/>
        </p:xfrm>
        <a:graphic>
          <a:graphicData uri="http://schemas.openxmlformats.org/drawingml/2006/table">
            <a:tbl>
              <a:tblPr firstRow="1" bandRow="1">
                <a:tableStyleId>{2D5ABB26-0587-4C30-8999-92F81FD0307C}</a:tableStyleId>
              </a:tblPr>
              <a:tblGrid>
                <a:gridCol w="2628900">
                  <a:extLst>
                    <a:ext uri="{9D8B030D-6E8A-4147-A177-3AD203B41FA5}">
                      <a16:colId xmlns:a16="http://schemas.microsoft.com/office/drawing/2014/main" val="1944705050"/>
                    </a:ext>
                  </a:extLst>
                </a:gridCol>
                <a:gridCol w="2628900">
                  <a:extLst>
                    <a:ext uri="{9D8B030D-6E8A-4147-A177-3AD203B41FA5}">
                      <a16:colId xmlns:a16="http://schemas.microsoft.com/office/drawing/2014/main" val="1542803058"/>
                    </a:ext>
                  </a:extLst>
                </a:gridCol>
                <a:gridCol w="2628900">
                  <a:extLst>
                    <a:ext uri="{9D8B030D-6E8A-4147-A177-3AD203B41FA5}">
                      <a16:colId xmlns:a16="http://schemas.microsoft.com/office/drawing/2014/main" val="90880495"/>
                    </a:ext>
                  </a:extLst>
                </a:gridCol>
                <a:gridCol w="2628900">
                  <a:extLst>
                    <a:ext uri="{9D8B030D-6E8A-4147-A177-3AD203B41FA5}">
                      <a16:colId xmlns:a16="http://schemas.microsoft.com/office/drawing/2014/main" val="3003714239"/>
                    </a:ext>
                  </a:extLst>
                </a:gridCol>
              </a:tblGrid>
              <a:tr h="891345">
                <a:tc>
                  <a:txBody>
                    <a:bodyPr/>
                    <a:lstStyle/>
                    <a:p>
                      <a:r>
                        <a:rPr lang="en-US" dirty="0">
                          <a:latin typeface="Arial Nova Light" panose="020B0304020202020204" pitchFamily="34" charset="0"/>
                        </a:rPr>
                        <a:t>1</a:t>
                      </a:r>
                      <a:endParaRPr lang="de-AT" dirty="0">
                        <a:latin typeface="Arial Nova Light" panose="020B0304020202020204" pitchFamily="34" charset="0"/>
                      </a:endParaRPr>
                    </a:p>
                  </a:txBody>
                  <a:tcP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noFill/>
                  </a:tcPr>
                </a:tc>
                <a:tc>
                  <a:txBody>
                    <a:bodyPr/>
                    <a:lstStyle/>
                    <a:p>
                      <a:r>
                        <a:rPr lang="en-US" dirty="0">
                          <a:latin typeface="Arial Nova Light" panose="020B0304020202020204" pitchFamily="34" charset="0"/>
                        </a:rPr>
                        <a:t>2</a:t>
                      </a:r>
                      <a:endParaRPr lang="de-AT" dirty="0">
                        <a:latin typeface="Arial Nova Light" panose="020B0304020202020204" pitchFamily="34" charset="0"/>
                      </a:endParaRPr>
                    </a:p>
                  </a:txBody>
                  <a:tcP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noFill/>
                  </a:tcPr>
                </a:tc>
                <a:tc>
                  <a:txBody>
                    <a:bodyPr/>
                    <a:lstStyle/>
                    <a:p>
                      <a:r>
                        <a:rPr lang="en-US" dirty="0">
                          <a:latin typeface="Arial Nova Light" panose="020B0304020202020204" pitchFamily="34" charset="0"/>
                        </a:rPr>
                        <a:t>3</a:t>
                      </a:r>
                      <a:endParaRPr lang="de-AT" dirty="0">
                        <a:latin typeface="Arial Nova Light" panose="020B0304020202020204" pitchFamily="34" charset="0"/>
                      </a:endParaRPr>
                    </a:p>
                  </a:txBody>
                  <a:tcP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noFill/>
                  </a:tcPr>
                </a:tc>
                <a:tc>
                  <a:txBody>
                    <a:bodyPr/>
                    <a:lstStyle/>
                    <a:p>
                      <a:r>
                        <a:rPr lang="en-US" dirty="0">
                          <a:latin typeface="Arial Nova Light" panose="020B0304020202020204" pitchFamily="34" charset="0"/>
                        </a:rPr>
                        <a:t>4</a:t>
                      </a:r>
                      <a:endParaRPr lang="de-AT" dirty="0">
                        <a:latin typeface="Arial Nova Light" panose="020B0304020202020204" pitchFamily="34" charset="0"/>
                      </a:endParaRPr>
                    </a:p>
                  </a:txBody>
                  <a:tcP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520099630"/>
                  </a:ext>
                </a:extLst>
              </a:tr>
              <a:tr h="891345">
                <a:tc>
                  <a:txBody>
                    <a:bodyPr/>
                    <a:lstStyle/>
                    <a:p>
                      <a:r>
                        <a:rPr lang="en-US" dirty="0">
                          <a:latin typeface="Arial Nova Light" panose="020B0304020202020204" pitchFamily="34" charset="0"/>
                        </a:rPr>
                        <a:t>5</a:t>
                      </a:r>
                      <a:endParaRPr lang="de-AT" dirty="0">
                        <a:latin typeface="Arial Nova Light" panose="020B0304020202020204" pitchFamily="34" charset="0"/>
                      </a:endParaRPr>
                    </a:p>
                  </a:txBody>
                  <a:tcP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noFill/>
                  </a:tcPr>
                </a:tc>
                <a:tc>
                  <a:txBody>
                    <a:bodyPr/>
                    <a:lstStyle/>
                    <a:p>
                      <a:r>
                        <a:rPr lang="en-US" dirty="0">
                          <a:latin typeface="Arial Nova Light" panose="020B0304020202020204" pitchFamily="34" charset="0"/>
                        </a:rPr>
                        <a:t>6</a:t>
                      </a:r>
                      <a:endParaRPr lang="de-AT" dirty="0">
                        <a:latin typeface="Arial Nova Light" panose="020B0304020202020204" pitchFamily="34" charset="0"/>
                      </a:endParaRPr>
                    </a:p>
                  </a:txBody>
                  <a:tcP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noFill/>
                  </a:tcPr>
                </a:tc>
                <a:tc>
                  <a:txBody>
                    <a:bodyPr/>
                    <a:lstStyle/>
                    <a:p>
                      <a:r>
                        <a:rPr lang="en-US" dirty="0">
                          <a:latin typeface="Arial Nova Light" panose="020B0304020202020204" pitchFamily="34" charset="0"/>
                        </a:rPr>
                        <a:t>7</a:t>
                      </a:r>
                      <a:endParaRPr lang="de-AT" dirty="0">
                        <a:latin typeface="Arial Nova Light" panose="020B0304020202020204" pitchFamily="34" charset="0"/>
                      </a:endParaRPr>
                    </a:p>
                  </a:txBody>
                  <a:tcP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noFill/>
                  </a:tcPr>
                </a:tc>
                <a:tc>
                  <a:txBody>
                    <a:bodyPr/>
                    <a:lstStyle/>
                    <a:p>
                      <a:r>
                        <a:rPr lang="en-US" dirty="0">
                          <a:latin typeface="Arial Nova Light" panose="020B0304020202020204" pitchFamily="34" charset="0"/>
                        </a:rPr>
                        <a:t>8</a:t>
                      </a:r>
                      <a:endParaRPr lang="de-AT" dirty="0">
                        <a:latin typeface="Arial Nova Light" panose="020B0304020202020204" pitchFamily="34" charset="0"/>
                      </a:endParaRPr>
                    </a:p>
                  </a:txBody>
                  <a:tcP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385176559"/>
                  </a:ext>
                </a:extLst>
              </a:tr>
              <a:tr h="891345">
                <a:tc>
                  <a:txBody>
                    <a:bodyPr/>
                    <a:lstStyle/>
                    <a:p>
                      <a:r>
                        <a:rPr lang="en-US" dirty="0">
                          <a:latin typeface="Arial Nova Light" panose="020B0304020202020204" pitchFamily="34" charset="0"/>
                        </a:rPr>
                        <a:t>9</a:t>
                      </a:r>
                      <a:endParaRPr lang="de-AT" dirty="0">
                        <a:latin typeface="Arial Nova Light" panose="020B0304020202020204" pitchFamily="34" charset="0"/>
                      </a:endParaRPr>
                    </a:p>
                  </a:txBody>
                  <a:tcP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noFill/>
                  </a:tcPr>
                </a:tc>
                <a:tc>
                  <a:txBody>
                    <a:bodyPr/>
                    <a:lstStyle/>
                    <a:p>
                      <a:r>
                        <a:rPr lang="en-US" dirty="0">
                          <a:latin typeface="Arial Nova Light" panose="020B0304020202020204" pitchFamily="34" charset="0"/>
                        </a:rPr>
                        <a:t>10</a:t>
                      </a:r>
                      <a:endParaRPr lang="de-AT" dirty="0">
                        <a:latin typeface="Arial Nova Light" panose="020B0304020202020204" pitchFamily="34" charset="0"/>
                      </a:endParaRPr>
                    </a:p>
                  </a:txBody>
                  <a:tcP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noFill/>
                  </a:tcPr>
                </a:tc>
                <a:tc>
                  <a:txBody>
                    <a:bodyPr/>
                    <a:lstStyle/>
                    <a:p>
                      <a:r>
                        <a:rPr lang="en-US" dirty="0">
                          <a:latin typeface="Arial Nova Light" panose="020B0304020202020204" pitchFamily="34" charset="0"/>
                        </a:rPr>
                        <a:t>11</a:t>
                      </a:r>
                      <a:endParaRPr lang="de-AT" dirty="0">
                        <a:latin typeface="Arial Nova Light" panose="020B0304020202020204" pitchFamily="34" charset="0"/>
                      </a:endParaRPr>
                    </a:p>
                  </a:txBody>
                  <a:tcP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noFill/>
                  </a:tcPr>
                </a:tc>
                <a:tc>
                  <a:txBody>
                    <a:bodyPr/>
                    <a:lstStyle/>
                    <a:p>
                      <a:r>
                        <a:rPr lang="en-US" dirty="0">
                          <a:latin typeface="Arial Nova Light" panose="020B0304020202020204" pitchFamily="34" charset="0"/>
                        </a:rPr>
                        <a:t>12</a:t>
                      </a:r>
                      <a:endParaRPr lang="de-AT" dirty="0">
                        <a:latin typeface="Arial Nova Light" panose="020B0304020202020204" pitchFamily="34" charset="0"/>
                      </a:endParaRPr>
                    </a:p>
                  </a:txBody>
                  <a:tcP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4107540267"/>
                  </a:ext>
                </a:extLst>
              </a:tr>
              <a:tr h="891345">
                <a:tc>
                  <a:txBody>
                    <a:bodyPr/>
                    <a:lstStyle/>
                    <a:p>
                      <a:r>
                        <a:rPr lang="en-US" dirty="0">
                          <a:latin typeface="Arial Nova Light" panose="020B0304020202020204" pitchFamily="34" charset="0"/>
                        </a:rPr>
                        <a:t>13</a:t>
                      </a:r>
                      <a:endParaRPr lang="de-AT" dirty="0">
                        <a:latin typeface="Arial Nova Light" panose="020B0304020202020204" pitchFamily="34" charset="0"/>
                      </a:endParaRPr>
                    </a:p>
                  </a:txBody>
                  <a:tcP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noFill/>
                  </a:tcPr>
                </a:tc>
                <a:tc>
                  <a:txBody>
                    <a:bodyPr/>
                    <a:lstStyle/>
                    <a:p>
                      <a:r>
                        <a:rPr lang="en-US" dirty="0">
                          <a:latin typeface="Arial Nova Light" panose="020B0304020202020204" pitchFamily="34" charset="0"/>
                        </a:rPr>
                        <a:t>14</a:t>
                      </a:r>
                      <a:endParaRPr lang="de-AT" dirty="0">
                        <a:latin typeface="Arial Nova Light" panose="020B0304020202020204" pitchFamily="34" charset="0"/>
                      </a:endParaRPr>
                    </a:p>
                  </a:txBody>
                  <a:tcP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noFill/>
                  </a:tcPr>
                </a:tc>
                <a:tc>
                  <a:txBody>
                    <a:bodyPr/>
                    <a:lstStyle/>
                    <a:p>
                      <a:r>
                        <a:rPr lang="en-US" dirty="0">
                          <a:latin typeface="Arial Nova Light" panose="020B0304020202020204" pitchFamily="34" charset="0"/>
                        </a:rPr>
                        <a:t>15</a:t>
                      </a:r>
                      <a:endParaRPr lang="de-AT" dirty="0">
                        <a:latin typeface="Arial Nova Light" panose="020B0304020202020204" pitchFamily="34" charset="0"/>
                      </a:endParaRPr>
                    </a:p>
                  </a:txBody>
                  <a:tcP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noFill/>
                  </a:tcPr>
                </a:tc>
                <a:tc>
                  <a:txBody>
                    <a:bodyPr/>
                    <a:lstStyle/>
                    <a:p>
                      <a:r>
                        <a:rPr lang="en-US" dirty="0">
                          <a:latin typeface="Arial Nova Light" panose="020B0304020202020204" pitchFamily="34" charset="0"/>
                        </a:rPr>
                        <a:t>16</a:t>
                      </a:r>
                      <a:endParaRPr lang="de-AT" dirty="0">
                        <a:latin typeface="Arial Nova Light" panose="020B0304020202020204" pitchFamily="34" charset="0"/>
                      </a:endParaRPr>
                    </a:p>
                  </a:txBody>
                  <a:tcP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086662281"/>
                  </a:ext>
                </a:extLst>
              </a:tr>
              <a:tr h="891345">
                <a:tc>
                  <a:txBody>
                    <a:bodyPr/>
                    <a:lstStyle/>
                    <a:p>
                      <a:r>
                        <a:rPr lang="en-US" dirty="0">
                          <a:latin typeface="Arial Nova Light" panose="020B0304020202020204" pitchFamily="34" charset="0"/>
                        </a:rPr>
                        <a:t>17</a:t>
                      </a:r>
                      <a:endParaRPr lang="de-AT" dirty="0">
                        <a:latin typeface="Arial Nova Light" panose="020B0304020202020204" pitchFamily="34" charset="0"/>
                      </a:endParaRPr>
                    </a:p>
                  </a:txBody>
                  <a:tcP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noFill/>
                  </a:tcPr>
                </a:tc>
                <a:tc>
                  <a:txBody>
                    <a:bodyPr/>
                    <a:lstStyle/>
                    <a:p>
                      <a:r>
                        <a:rPr lang="en-US" dirty="0">
                          <a:latin typeface="Arial Nova Light" panose="020B0304020202020204" pitchFamily="34" charset="0"/>
                        </a:rPr>
                        <a:t>18</a:t>
                      </a:r>
                      <a:endParaRPr lang="de-AT" dirty="0">
                        <a:latin typeface="Arial Nova Light" panose="020B0304020202020204" pitchFamily="34" charset="0"/>
                      </a:endParaRPr>
                    </a:p>
                  </a:txBody>
                  <a:tcP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noFill/>
                  </a:tcPr>
                </a:tc>
                <a:tc>
                  <a:txBody>
                    <a:bodyPr/>
                    <a:lstStyle/>
                    <a:p>
                      <a:r>
                        <a:rPr lang="en-US" dirty="0">
                          <a:latin typeface="Arial Nova Light" panose="020B0304020202020204" pitchFamily="34" charset="0"/>
                        </a:rPr>
                        <a:t>19</a:t>
                      </a:r>
                      <a:endParaRPr lang="de-AT" dirty="0">
                        <a:latin typeface="Arial Nova Light" panose="020B0304020202020204" pitchFamily="34" charset="0"/>
                      </a:endParaRPr>
                    </a:p>
                  </a:txBody>
                  <a:tcP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noFill/>
                  </a:tcPr>
                </a:tc>
                <a:tc>
                  <a:txBody>
                    <a:bodyPr/>
                    <a:lstStyle/>
                    <a:p>
                      <a:r>
                        <a:rPr lang="en-US" dirty="0">
                          <a:latin typeface="Arial Nova Light" panose="020B0304020202020204" pitchFamily="34" charset="0"/>
                        </a:rPr>
                        <a:t>20</a:t>
                      </a:r>
                      <a:endParaRPr lang="de-AT" dirty="0">
                        <a:latin typeface="Arial Nova Light" panose="020B0304020202020204" pitchFamily="34" charset="0"/>
                      </a:endParaRPr>
                    </a:p>
                  </a:txBody>
                  <a:tcP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4163734929"/>
                  </a:ext>
                </a:extLst>
              </a:tr>
            </a:tbl>
          </a:graphicData>
        </a:graphic>
      </p:graphicFrame>
      <p:sp>
        <p:nvSpPr>
          <p:cNvPr id="2" name="Title 1">
            <a:extLst>
              <a:ext uri="{FF2B5EF4-FFF2-40B4-BE49-F238E27FC236}">
                <a16:creationId xmlns:a16="http://schemas.microsoft.com/office/drawing/2014/main" id="{9CB0E884-F3C5-35D3-8DAC-5D1BD3695C14}"/>
              </a:ext>
            </a:extLst>
          </p:cNvPr>
          <p:cNvSpPr>
            <a:spLocks noGrp="1"/>
          </p:cNvSpPr>
          <p:nvPr>
            <p:ph type="title"/>
          </p:nvPr>
        </p:nvSpPr>
        <p:spPr/>
        <p:txBody>
          <a:bodyPr/>
          <a:lstStyle/>
          <a:p>
            <a:r>
              <a:rPr lang="en-US" dirty="0"/>
              <a:t>2</a:t>
            </a:r>
            <a:r>
              <a:rPr lang="en-AT" dirty="0"/>
              <a:t>. Durchgang</a:t>
            </a:r>
          </a:p>
        </p:txBody>
      </p:sp>
      <p:graphicFrame>
        <p:nvGraphicFramePr>
          <p:cNvPr id="6" name="Group 2">
            <a:extLst>
              <a:ext uri="{FF2B5EF4-FFF2-40B4-BE49-F238E27FC236}">
                <a16:creationId xmlns:a16="http://schemas.microsoft.com/office/drawing/2014/main" id="{ECD1D52A-1BDA-4C4F-A83F-85E0C7CFFD44}"/>
              </a:ext>
            </a:extLst>
          </p:cNvPr>
          <p:cNvGraphicFramePr>
            <a:graphicFrameLocks noGrp="1"/>
          </p:cNvGraphicFramePr>
          <p:nvPr>
            <p:ph idx="1"/>
            <p:extLst>
              <p:ext uri="{D42A27DB-BD31-4B8C-83A1-F6EECF244321}">
                <p14:modId xmlns:p14="http://schemas.microsoft.com/office/powerpoint/2010/main" val="2068498956"/>
              </p:ext>
            </p:extLst>
          </p:nvPr>
        </p:nvGraphicFramePr>
        <p:xfrm>
          <a:off x="838200" y="1693421"/>
          <a:ext cx="10515600" cy="4456725"/>
        </p:xfrm>
        <a:graphic>
          <a:graphicData uri="http://schemas.openxmlformats.org/drawingml/2006/table">
            <a:tbl>
              <a:tblPr/>
              <a:tblGrid>
                <a:gridCol w="2628900">
                  <a:extLst>
                    <a:ext uri="{9D8B030D-6E8A-4147-A177-3AD203B41FA5}">
                      <a16:colId xmlns:a16="http://schemas.microsoft.com/office/drawing/2014/main" val="20000"/>
                    </a:ext>
                  </a:extLst>
                </a:gridCol>
                <a:gridCol w="2628900">
                  <a:extLst>
                    <a:ext uri="{9D8B030D-6E8A-4147-A177-3AD203B41FA5}">
                      <a16:colId xmlns:a16="http://schemas.microsoft.com/office/drawing/2014/main" val="20001"/>
                    </a:ext>
                  </a:extLst>
                </a:gridCol>
                <a:gridCol w="2628900">
                  <a:extLst>
                    <a:ext uri="{9D8B030D-6E8A-4147-A177-3AD203B41FA5}">
                      <a16:colId xmlns:a16="http://schemas.microsoft.com/office/drawing/2014/main" val="20002"/>
                    </a:ext>
                  </a:extLst>
                </a:gridCol>
                <a:gridCol w="2628900">
                  <a:extLst>
                    <a:ext uri="{9D8B030D-6E8A-4147-A177-3AD203B41FA5}">
                      <a16:colId xmlns:a16="http://schemas.microsoft.com/office/drawing/2014/main" val="20003"/>
                    </a:ext>
                  </a:extLst>
                </a:gridCol>
              </a:tblGrid>
              <a:tr h="891345">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de-AT" sz="2800" b="1" i="0" u="none" strike="noStrike" cap="none" normalizeH="0" baseline="0" dirty="0">
                          <a:ln>
                            <a:noFill/>
                          </a:ln>
                          <a:solidFill>
                            <a:srgbClr val="FFFF00"/>
                          </a:solidFill>
                          <a:effectLst/>
                          <a:latin typeface="Arial" charset="0"/>
                        </a:rPr>
                        <a:t>YELLOW</a:t>
                      </a:r>
                    </a:p>
                  </a:txBody>
                  <a:tcPr anchor="ctr" anchorCtr="1" horzOverflow="overflow">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de-AT" sz="2800" b="1" i="0" u="none" strike="noStrike" cap="none" normalizeH="0" baseline="0" dirty="0">
                          <a:ln>
                            <a:noFill/>
                          </a:ln>
                          <a:solidFill>
                            <a:srgbClr val="66FF66"/>
                          </a:solidFill>
                          <a:effectLst/>
                          <a:latin typeface="Arial" charset="0"/>
                        </a:rPr>
                        <a:t>GREEN</a:t>
                      </a:r>
                    </a:p>
                  </a:txBody>
                  <a:tcPr anchor="ctr" anchorCtr="1" horzOverflow="overflow">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de-AT" sz="2800" b="1" i="0" u="none" strike="noStrike" cap="none" normalizeH="0" baseline="0" dirty="0">
                          <a:ln>
                            <a:noFill/>
                          </a:ln>
                          <a:solidFill>
                            <a:srgbClr val="FF0000"/>
                          </a:solidFill>
                          <a:effectLst/>
                          <a:latin typeface="Arial" charset="0"/>
                        </a:rPr>
                        <a:t>RED</a:t>
                      </a:r>
                    </a:p>
                  </a:txBody>
                  <a:tcPr anchor="ctr" anchorCtr="1" horzOverflow="overflow">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de-AT" sz="2800" b="1" i="0" u="none" strike="noStrike" cap="none" normalizeH="0" baseline="0" dirty="0">
                          <a:ln>
                            <a:noFill/>
                          </a:ln>
                          <a:solidFill>
                            <a:schemeClr val="accent1"/>
                          </a:solidFill>
                          <a:effectLst/>
                          <a:latin typeface="Arial" charset="0"/>
                        </a:rPr>
                        <a:t>BLUE</a:t>
                      </a:r>
                    </a:p>
                  </a:txBody>
                  <a:tcPr anchor="ctr" anchorCtr="1" horzOverflow="overflow">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891345">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de-AT" sz="2800" b="1" i="0" u="none" strike="noStrike" cap="none" normalizeH="0" baseline="0" dirty="0">
                          <a:ln>
                            <a:noFill/>
                          </a:ln>
                          <a:solidFill>
                            <a:srgbClr val="FF0000"/>
                          </a:solidFill>
                          <a:effectLst/>
                          <a:latin typeface="Arial" charset="0"/>
                        </a:rPr>
                        <a:t>RED</a:t>
                      </a:r>
                    </a:p>
                  </a:txBody>
                  <a:tcPr anchor="ctr" anchorCtr="1" horzOverflow="overflow">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de-AT" sz="2800" b="1" i="0" u="none" strike="noStrike" cap="none" normalizeH="0" baseline="0" dirty="0">
                          <a:ln>
                            <a:noFill/>
                          </a:ln>
                          <a:solidFill>
                            <a:schemeClr val="accent1"/>
                          </a:solidFill>
                          <a:effectLst/>
                          <a:latin typeface="Arial" charset="0"/>
                        </a:rPr>
                        <a:t>BLUE</a:t>
                      </a:r>
                    </a:p>
                  </a:txBody>
                  <a:tcPr anchor="ctr" anchorCtr="1" horzOverflow="overflow">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de-AT" sz="2800" b="1" i="0" u="none" strike="noStrike" cap="none" normalizeH="0" baseline="0" dirty="0">
                          <a:ln>
                            <a:noFill/>
                          </a:ln>
                          <a:solidFill>
                            <a:schemeClr val="accent1"/>
                          </a:solidFill>
                          <a:effectLst/>
                          <a:latin typeface="Arial" charset="0"/>
                        </a:rPr>
                        <a:t>BLUE</a:t>
                      </a:r>
                    </a:p>
                  </a:txBody>
                  <a:tcPr anchor="ctr" anchorCtr="1" horzOverflow="overflow">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de-AT" sz="2800" b="1" i="0" u="none" strike="noStrike" cap="none" normalizeH="0" baseline="0" dirty="0">
                          <a:ln>
                            <a:noFill/>
                          </a:ln>
                          <a:solidFill>
                            <a:srgbClr val="FF0000"/>
                          </a:solidFill>
                          <a:effectLst/>
                          <a:latin typeface="Arial" charset="0"/>
                        </a:rPr>
                        <a:t>RED</a:t>
                      </a:r>
                    </a:p>
                  </a:txBody>
                  <a:tcPr anchor="ctr" anchorCtr="1" horzOverflow="overflow">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891345">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de-AT" sz="2800" b="1" i="0" u="none" strike="noStrike" cap="none" normalizeH="0" baseline="0" dirty="0">
                          <a:ln>
                            <a:noFill/>
                          </a:ln>
                          <a:solidFill>
                            <a:srgbClr val="66FF66"/>
                          </a:solidFill>
                          <a:effectLst/>
                          <a:latin typeface="Arial" charset="0"/>
                        </a:rPr>
                        <a:t>GREEN</a:t>
                      </a:r>
                    </a:p>
                  </a:txBody>
                  <a:tcPr anchor="ctr" anchorCtr="1" horzOverflow="overflow">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de-AT" sz="2800" b="1" i="0" u="none" strike="noStrike" cap="none" normalizeH="0" baseline="0" dirty="0">
                          <a:ln>
                            <a:noFill/>
                          </a:ln>
                          <a:solidFill>
                            <a:srgbClr val="FFFF00"/>
                          </a:solidFill>
                          <a:effectLst/>
                          <a:latin typeface="Arial" charset="0"/>
                        </a:rPr>
                        <a:t>YELLOW</a:t>
                      </a:r>
                    </a:p>
                  </a:txBody>
                  <a:tcPr anchor="ctr" anchorCtr="1" horzOverflow="overflow">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de-AT" sz="2800" b="1" i="0" u="none" strike="noStrike" cap="none" normalizeH="0" baseline="0" dirty="0">
                          <a:ln>
                            <a:noFill/>
                          </a:ln>
                          <a:solidFill>
                            <a:srgbClr val="66FF66"/>
                          </a:solidFill>
                          <a:effectLst/>
                          <a:latin typeface="Arial" charset="0"/>
                        </a:rPr>
                        <a:t>GREEN</a:t>
                      </a:r>
                    </a:p>
                  </a:txBody>
                  <a:tcPr anchor="ctr" anchorCtr="1" horzOverflow="overflow">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de-AT" sz="2800" b="1" i="0" u="none" strike="noStrike" cap="none" normalizeH="0" baseline="0" dirty="0">
                          <a:ln>
                            <a:noFill/>
                          </a:ln>
                          <a:solidFill>
                            <a:srgbClr val="FFFF00"/>
                          </a:solidFill>
                          <a:effectLst/>
                          <a:latin typeface="Arial" charset="0"/>
                        </a:rPr>
                        <a:t>YELLOW</a:t>
                      </a:r>
                    </a:p>
                  </a:txBody>
                  <a:tcPr anchor="ctr" anchorCtr="1" horzOverflow="overflow">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891345">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de-AT" sz="2800" b="1" i="0" u="none" strike="noStrike" cap="none" normalizeH="0" baseline="0" dirty="0">
                          <a:ln>
                            <a:noFill/>
                          </a:ln>
                          <a:solidFill>
                            <a:srgbClr val="FF0000"/>
                          </a:solidFill>
                          <a:effectLst/>
                          <a:latin typeface="Arial" charset="0"/>
                        </a:rPr>
                        <a:t>RED</a:t>
                      </a:r>
                    </a:p>
                  </a:txBody>
                  <a:tcPr anchor="ctr" anchorCtr="1" horzOverflow="overflow">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de-AT" sz="2800" b="1" i="0" u="none" strike="noStrike" cap="none" normalizeH="0" baseline="0" dirty="0">
                          <a:ln>
                            <a:noFill/>
                          </a:ln>
                          <a:solidFill>
                            <a:srgbClr val="66FF66"/>
                          </a:solidFill>
                          <a:effectLst/>
                          <a:latin typeface="Arial" charset="0"/>
                        </a:rPr>
                        <a:t>GREEN</a:t>
                      </a:r>
                    </a:p>
                  </a:txBody>
                  <a:tcPr anchor="ctr" anchorCtr="1" horzOverflow="overflow">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de-AT" sz="2800" b="1" i="0" u="none" strike="noStrike" cap="none" normalizeH="0" baseline="0" dirty="0">
                          <a:ln>
                            <a:noFill/>
                          </a:ln>
                          <a:solidFill>
                            <a:srgbClr val="FF0000"/>
                          </a:solidFill>
                          <a:effectLst/>
                          <a:latin typeface="Arial" charset="0"/>
                        </a:rPr>
                        <a:t>RED</a:t>
                      </a:r>
                    </a:p>
                  </a:txBody>
                  <a:tcPr anchor="ctr" anchorCtr="1" horzOverflow="overflow">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de-AT" sz="2800" b="1" i="0" u="none" strike="noStrike" cap="none" normalizeH="0" baseline="0" dirty="0">
                          <a:ln>
                            <a:noFill/>
                          </a:ln>
                          <a:solidFill>
                            <a:srgbClr val="FFFF00"/>
                          </a:solidFill>
                          <a:effectLst/>
                          <a:latin typeface="Arial" charset="0"/>
                        </a:rPr>
                        <a:t>YELLOW</a:t>
                      </a:r>
                    </a:p>
                  </a:txBody>
                  <a:tcPr anchor="ctr" anchorCtr="1" horzOverflow="overflow">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891345">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de-AT" sz="2800" b="1" i="0" u="none" strike="noStrike" cap="none" normalizeH="0" baseline="0" dirty="0">
                          <a:ln>
                            <a:noFill/>
                          </a:ln>
                          <a:solidFill>
                            <a:srgbClr val="FFFF00"/>
                          </a:solidFill>
                          <a:effectLst/>
                          <a:latin typeface="Arial" charset="0"/>
                        </a:rPr>
                        <a:t>YELLOW</a:t>
                      </a:r>
                    </a:p>
                  </a:txBody>
                  <a:tcPr anchor="ctr" anchorCtr="1" horzOverflow="overflow">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de-AT" sz="2800" b="1" i="0" u="none" strike="noStrike" cap="none" normalizeH="0" baseline="0" dirty="0">
                          <a:ln>
                            <a:noFill/>
                          </a:ln>
                          <a:solidFill>
                            <a:schemeClr val="accent1"/>
                          </a:solidFill>
                          <a:effectLst/>
                          <a:latin typeface="Arial" charset="0"/>
                        </a:rPr>
                        <a:t>BLUE</a:t>
                      </a:r>
                    </a:p>
                  </a:txBody>
                  <a:tcPr anchor="ctr" anchorCtr="1" horzOverflow="overflow">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de-AT" sz="2800" b="1" i="0" u="none" strike="noStrike" cap="none" normalizeH="0" baseline="0" dirty="0">
                          <a:ln>
                            <a:noFill/>
                          </a:ln>
                          <a:solidFill>
                            <a:schemeClr val="accent1"/>
                          </a:solidFill>
                          <a:effectLst/>
                          <a:latin typeface="Arial" charset="0"/>
                        </a:rPr>
                        <a:t>BLUE</a:t>
                      </a:r>
                    </a:p>
                  </a:txBody>
                  <a:tcPr anchor="ctr" anchorCtr="1" horzOverflow="overflow">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de-AT" sz="2800" b="1" i="0" u="none" strike="noStrike" cap="none" normalizeH="0" baseline="0" dirty="0">
                          <a:ln>
                            <a:noFill/>
                          </a:ln>
                          <a:solidFill>
                            <a:srgbClr val="66FF66"/>
                          </a:solidFill>
                          <a:effectLst/>
                          <a:latin typeface="Arial" charset="0"/>
                        </a:rPr>
                        <a:t>GREEN</a:t>
                      </a:r>
                    </a:p>
                  </a:txBody>
                  <a:tcPr anchor="ctr" anchorCtr="1" horzOverflow="overflow">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8058015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6">
            <a:extLst>
              <a:ext uri="{FF2B5EF4-FFF2-40B4-BE49-F238E27FC236}">
                <a16:creationId xmlns:a16="http://schemas.microsoft.com/office/drawing/2014/main" id="{8AB31F36-E5F3-4388-9D91-A9F1E38526E2}"/>
              </a:ext>
            </a:extLst>
          </p:cNvPr>
          <p:cNvGraphicFramePr>
            <a:graphicFrameLocks noGrp="1"/>
          </p:cNvGraphicFramePr>
          <p:nvPr>
            <p:ph idx="1"/>
            <p:extLst>
              <p:ext uri="{D42A27DB-BD31-4B8C-83A1-F6EECF244321}">
                <p14:modId xmlns:p14="http://schemas.microsoft.com/office/powerpoint/2010/main" val="2731748143"/>
              </p:ext>
            </p:extLst>
          </p:nvPr>
        </p:nvGraphicFramePr>
        <p:xfrm>
          <a:off x="838200" y="1690685"/>
          <a:ext cx="10515600" cy="4456725"/>
        </p:xfrm>
        <a:graphic>
          <a:graphicData uri="http://schemas.openxmlformats.org/drawingml/2006/table">
            <a:tbl>
              <a:tblPr firstRow="1" bandRow="1">
                <a:tableStyleId>{2D5ABB26-0587-4C30-8999-92F81FD0307C}</a:tableStyleId>
              </a:tblPr>
              <a:tblGrid>
                <a:gridCol w="2628900">
                  <a:extLst>
                    <a:ext uri="{9D8B030D-6E8A-4147-A177-3AD203B41FA5}">
                      <a16:colId xmlns:a16="http://schemas.microsoft.com/office/drawing/2014/main" val="1944705050"/>
                    </a:ext>
                  </a:extLst>
                </a:gridCol>
                <a:gridCol w="2628900">
                  <a:extLst>
                    <a:ext uri="{9D8B030D-6E8A-4147-A177-3AD203B41FA5}">
                      <a16:colId xmlns:a16="http://schemas.microsoft.com/office/drawing/2014/main" val="1542803058"/>
                    </a:ext>
                  </a:extLst>
                </a:gridCol>
                <a:gridCol w="2628900">
                  <a:extLst>
                    <a:ext uri="{9D8B030D-6E8A-4147-A177-3AD203B41FA5}">
                      <a16:colId xmlns:a16="http://schemas.microsoft.com/office/drawing/2014/main" val="90880495"/>
                    </a:ext>
                  </a:extLst>
                </a:gridCol>
                <a:gridCol w="2628900">
                  <a:extLst>
                    <a:ext uri="{9D8B030D-6E8A-4147-A177-3AD203B41FA5}">
                      <a16:colId xmlns:a16="http://schemas.microsoft.com/office/drawing/2014/main" val="3003714239"/>
                    </a:ext>
                  </a:extLst>
                </a:gridCol>
              </a:tblGrid>
              <a:tr h="891345">
                <a:tc>
                  <a:txBody>
                    <a:bodyPr/>
                    <a:lstStyle/>
                    <a:p>
                      <a:r>
                        <a:rPr lang="en-US" dirty="0">
                          <a:latin typeface="Arial Nova Light" panose="020B0304020202020204" pitchFamily="34" charset="0"/>
                        </a:rPr>
                        <a:t>1</a:t>
                      </a:r>
                      <a:endParaRPr lang="de-AT" dirty="0">
                        <a:latin typeface="Arial Nova Light" panose="020B0304020202020204" pitchFamily="34" charset="0"/>
                      </a:endParaRPr>
                    </a:p>
                  </a:txBody>
                  <a:tcP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noFill/>
                  </a:tcPr>
                </a:tc>
                <a:tc>
                  <a:txBody>
                    <a:bodyPr/>
                    <a:lstStyle/>
                    <a:p>
                      <a:r>
                        <a:rPr lang="en-US" dirty="0">
                          <a:latin typeface="Arial Nova Light" panose="020B0304020202020204" pitchFamily="34" charset="0"/>
                        </a:rPr>
                        <a:t>2</a:t>
                      </a:r>
                      <a:endParaRPr lang="de-AT" dirty="0">
                        <a:latin typeface="Arial Nova Light" panose="020B0304020202020204" pitchFamily="34" charset="0"/>
                      </a:endParaRPr>
                    </a:p>
                  </a:txBody>
                  <a:tcP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noFill/>
                  </a:tcPr>
                </a:tc>
                <a:tc>
                  <a:txBody>
                    <a:bodyPr/>
                    <a:lstStyle/>
                    <a:p>
                      <a:r>
                        <a:rPr lang="en-US" dirty="0">
                          <a:latin typeface="Arial Nova Light" panose="020B0304020202020204" pitchFamily="34" charset="0"/>
                        </a:rPr>
                        <a:t>3</a:t>
                      </a:r>
                      <a:endParaRPr lang="de-AT" dirty="0">
                        <a:latin typeface="Arial Nova Light" panose="020B0304020202020204" pitchFamily="34" charset="0"/>
                      </a:endParaRPr>
                    </a:p>
                  </a:txBody>
                  <a:tcP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noFill/>
                  </a:tcPr>
                </a:tc>
                <a:tc>
                  <a:txBody>
                    <a:bodyPr/>
                    <a:lstStyle/>
                    <a:p>
                      <a:r>
                        <a:rPr lang="en-US" dirty="0">
                          <a:latin typeface="Arial Nova Light" panose="020B0304020202020204" pitchFamily="34" charset="0"/>
                        </a:rPr>
                        <a:t>4</a:t>
                      </a:r>
                      <a:endParaRPr lang="de-AT" dirty="0">
                        <a:latin typeface="Arial Nova Light" panose="020B0304020202020204" pitchFamily="34" charset="0"/>
                      </a:endParaRPr>
                    </a:p>
                  </a:txBody>
                  <a:tcP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520099630"/>
                  </a:ext>
                </a:extLst>
              </a:tr>
              <a:tr h="891345">
                <a:tc>
                  <a:txBody>
                    <a:bodyPr/>
                    <a:lstStyle/>
                    <a:p>
                      <a:r>
                        <a:rPr lang="en-US" dirty="0">
                          <a:latin typeface="Arial Nova Light" panose="020B0304020202020204" pitchFamily="34" charset="0"/>
                        </a:rPr>
                        <a:t>5</a:t>
                      </a:r>
                      <a:endParaRPr lang="de-AT" dirty="0">
                        <a:latin typeface="Arial Nova Light" panose="020B0304020202020204" pitchFamily="34" charset="0"/>
                      </a:endParaRPr>
                    </a:p>
                  </a:txBody>
                  <a:tcP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noFill/>
                  </a:tcPr>
                </a:tc>
                <a:tc>
                  <a:txBody>
                    <a:bodyPr/>
                    <a:lstStyle/>
                    <a:p>
                      <a:r>
                        <a:rPr lang="en-US" dirty="0">
                          <a:latin typeface="Arial Nova Light" panose="020B0304020202020204" pitchFamily="34" charset="0"/>
                        </a:rPr>
                        <a:t>6</a:t>
                      </a:r>
                      <a:endParaRPr lang="de-AT" dirty="0">
                        <a:latin typeface="Arial Nova Light" panose="020B0304020202020204" pitchFamily="34" charset="0"/>
                      </a:endParaRPr>
                    </a:p>
                  </a:txBody>
                  <a:tcP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noFill/>
                  </a:tcPr>
                </a:tc>
                <a:tc>
                  <a:txBody>
                    <a:bodyPr/>
                    <a:lstStyle/>
                    <a:p>
                      <a:r>
                        <a:rPr lang="en-US" dirty="0">
                          <a:latin typeface="Arial Nova Light" panose="020B0304020202020204" pitchFamily="34" charset="0"/>
                        </a:rPr>
                        <a:t>7</a:t>
                      </a:r>
                      <a:endParaRPr lang="de-AT" dirty="0">
                        <a:latin typeface="Arial Nova Light" panose="020B0304020202020204" pitchFamily="34" charset="0"/>
                      </a:endParaRPr>
                    </a:p>
                  </a:txBody>
                  <a:tcP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noFill/>
                  </a:tcPr>
                </a:tc>
                <a:tc>
                  <a:txBody>
                    <a:bodyPr/>
                    <a:lstStyle/>
                    <a:p>
                      <a:r>
                        <a:rPr lang="en-US" dirty="0">
                          <a:latin typeface="Arial Nova Light" panose="020B0304020202020204" pitchFamily="34" charset="0"/>
                        </a:rPr>
                        <a:t>8</a:t>
                      </a:r>
                      <a:endParaRPr lang="de-AT" dirty="0">
                        <a:latin typeface="Arial Nova Light" panose="020B0304020202020204" pitchFamily="34" charset="0"/>
                      </a:endParaRPr>
                    </a:p>
                  </a:txBody>
                  <a:tcP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385176559"/>
                  </a:ext>
                </a:extLst>
              </a:tr>
              <a:tr h="891345">
                <a:tc>
                  <a:txBody>
                    <a:bodyPr/>
                    <a:lstStyle/>
                    <a:p>
                      <a:r>
                        <a:rPr lang="en-US" dirty="0">
                          <a:latin typeface="Arial Nova Light" panose="020B0304020202020204" pitchFamily="34" charset="0"/>
                        </a:rPr>
                        <a:t>9</a:t>
                      </a:r>
                      <a:endParaRPr lang="de-AT" dirty="0">
                        <a:latin typeface="Arial Nova Light" panose="020B0304020202020204" pitchFamily="34" charset="0"/>
                      </a:endParaRPr>
                    </a:p>
                  </a:txBody>
                  <a:tcP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noFill/>
                  </a:tcPr>
                </a:tc>
                <a:tc>
                  <a:txBody>
                    <a:bodyPr/>
                    <a:lstStyle/>
                    <a:p>
                      <a:r>
                        <a:rPr lang="en-US" dirty="0">
                          <a:latin typeface="Arial Nova Light" panose="020B0304020202020204" pitchFamily="34" charset="0"/>
                        </a:rPr>
                        <a:t>10</a:t>
                      </a:r>
                      <a:endParaRPr lang="de-AT" dirty="0">
                        <a:latin typeface="Arial Nova Light" panose="020B0304020202020204" pitchFamily="34" charset="0"/>
                      </a:endParaRPr>
                    </a:p>
                  </a:txBody>
                  <a:tcP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noFill/>
                  </a:tcPr>
                </a:tc>
                <a:tc>
                  <a:txBody>
                    <a:bodyPr/>
                    <a:lstStyle/>
                    <a:p>
                      <a:r>
                        <a:rPr lang="en-US" dirty="0">
                          <a:latin typeface="Arial Nova Light" panose="020B0304020202020204" pitchFamily="34" charset="0"/>
                        </a:rPr>
                        <a:t>11</a:t>
                      </a:r>
                      <a:endParaRPr lang="de-AT" dirty="0">
                        <a:latin typeface="Arial Nova Light" panose="020B0304020202020204" pitchFamily="34" charset="0"/>
                      </a:endParaRPr>
                    </a:p>
                  </a:txBody>
                  <a:tcP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noFill/>
                  </a:tcPr>
                </a:tc>
                <a:tc>
                  <a:txBody>
                    <a:bodyPr/>
                    <a:lstStyle/>
                    <a:p>
                      <a:r>
                        <a:rPr lang="en-US" dirty="0">
                          <a:latin typeface="Arial Nova Light" panose="020B0304020202020204" pitchFamily="34" charset="0"/>
                        </a:rPr>
                        <a:t>12</a:t>
                      </a:r>
                      <a:endParaRPr lang="de-AT" dirty="0">
                        <a:latin typeface="Arial Nova Light" panose="020B0304020202020204" pitchFamily="34" charset="0"/>
                      </a:endParaRPr>
                    </a:p>
                  </a:txBody>
                  <a:tcP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4107540267"/>
                  </a:ext>
                </a:extLst>
              </a:tr>
              <a:tr h="891345">
                <a:tc>
                  <a:txBody>
                    <a:bodyPr/>
                    <a:lstStyle/>
                    <a:p>
                      <a:r>
                        <a:rPr lang="en-US" dirty="0">
                          <a:latin typeface="Arial Nova Light" panose="020B0304020202020204" pitchFamily="34" charset="0"/>
                        </a:rPr>
                        <a:t>13</a:t>
                      </a:r>
                      <a:endParaRPr lang="de-AT" dirty="0">
                        <a:latin typeface="Arial Nova Light" panose="020B0304020202020204" pitchFamily="34" charset="0"/>
                      </a:endParaRPr>
                    </a:p>
                  </a:txBody>
                  <a:tcP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noFill/>
                  </a:tcPr>
                </a:tc>
                <a:tc>
                  <a:txBody>
                    <a:bodyPr/>
                    <a:lstStyle/>
                    <a:p>
                      <a:r>
                        <a:rPr lang="en-US" dirty="0">
                          <a:latin typeface="Arial Nova Light" panose="020B0304020202020204" pitchFamily="34" charset="0"/>
                        </a:rPr>
                        <a:t>14</a:t>
                      </a:r>
                      <a:endParaRPr lang="de-AT" dirty="0">
                        <a:latin typeface="Arial Nova Light" panose="020B0304020202020204" pitchFamily="34" charset="0"/>
                      </a:endParaRPr>
                    </a:p>
                  </a:txBody>
                  <a:tcP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noFill/>
                  </a:tcPr>
                </a:tc>
                <a:tc>
                  <a:txBody>
                    <a:bodyPr/>
                    <a:lstStyle/>
                    <a:p>
                      <a:r>
                        <a:rPr lang="en-US" dirty="0">
                          <a:latin typeface="Arial Nova Light" panose="020B0304020202020204" pitchFamily="34" charset="0"/>
                        </a:rPr>
                        <a:t>15</a:t>
                      </a:r>
                      <a:endParaRPr lang="de-AT" dirty="0">
                        <a:latin typeface="Arial Nova Light" panose="020B0304020202020204" pitchFamily="34" charset="0"/>
                      </a:endParaRPr>
                    </a:p>
                  </a:txBody>
                  <a:tcP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noFill/>
                  </a:tcPr>
                </a:tc>
                <a:tc>
                  <a:txBody>
                    <a:bodyPr/>
                    <a:lstStyle/>
                    <a:p>
                      <a:r>
                        <a:rPr lang="en-US" dirty="0">
                          <a:latin typeface="Arial Nova Light" panose="020B0304020202020204" pitchFamily="34" charset="0"/>
                        </a:rPr>
                        <a:t>16</a:t>
                      </a:r>
                      <a:endParaRPr lang="de-AT" dirty="0">
                        <a:latin typeface="Arial Nova Light" panose="020B0304020202020204" pitchFamily="34" charset="0"/>
                      </a:endParaRPr>
                    </a:p>
                  </a:txBody>
                  <a:tcP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086662281"/>
                  </a:ext>
                </a:extLst>
              </a:tr>
              <a:tr h="891345">
                <a:tc>
                  <a:txBody>
                    <a:bodyPr/>
                    <a:lstStyle/>
                    <a:p>
                      <a:r>
                        <a:rPr lang="en-US" dirty="0">
                          <a:latin typeface="Arial Nova Light" panose="020B0304020202020204" pitchFamily="34" charset="0"/>
                        </a:rPr>
                        <a:t>17</a:t>
                      </a:r>
                      <a:endParaRPr lang="de-AT" dirty="0">
                        <a:latin typeface="Arial Nova Light" panose="020B0304020202020204" pitchFamily="34" charset="0"/>
                      </a:endParaRPr>
                    </a:p>
                  </a:txBody>
                  <a:tcP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noFill/>
                  </a:tcPr>
                </a:tc>
                <a:tc>
                  <a:txBody>
                    <a:bodyPr/>
                    <a:lstStyle/>
                    <a:p>
                      <a:r>
                        <a:rPr lang="en-US" dirty="0">
                          <a:latin typeface="Arial Nova Light" panose="020B0304020202020204" pitchFamily="34" charset="0"/>
                        </a:rPr>
                        <a:t>18</a:t>
                      </a:r>
                      <a:endParaRPr lang="de-AT" dirty="0">
                        <a:latin typeface="Arial Nova Light" panose="020B0304020202020204" pitchFamily="34" charset="0"/>
                      </a:endParaRPr>
                    </a:p>
                  </a:txBody>
                  <a:tcP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noFill/>
                  </a:tcPr>
                </a:tc>
                <a:tc>
                  <a:txBody>
                    <a:bodyPr/>
                    <a:lstStyle/>
                    <a:p>
                      <a:r>
                        <a:rPr lang="en-US" dirty="0">
                          <a:latin typeface="Arial Nova Light" panose="020B0304020202020204" pitchFamily="34" charset="0"/>
                        </a:rPr>
                        <a:t>19</a:t>
                      </a:r>
                      <a:endParaRPr lang="de-AT" dirty="0">
                        <a:latin typeface="Arial Nova Light" panose="020B0304020202020204" pitchFamily="34" charset="0"/>
                      </a:endParaRPr>
                    </a:p>
                  </a:txBody>
                  <a:tcP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noFill/>
                  </a:tcPr>
                </a:tc>
                <a:tc>
                  <a:txBody>
                    <a:bodyPr/>
                    <a:lstStyle/>
                    <a:p>
                      <a:r>
                        <a:rPr lang="en-US" dirty="0">
                          <a:latin typeface="Arial Nova Light" panose="020B0304020202020204" pitchFamily="34" charset="0"/>
                        </a:rPr>
                        <a:t>20</a:t>
                      </a:r>
                      <a:endParaRPr lang="de-AT" dirty="0">
                        <a:latin typeface="Arial Nova Light" panose="020B0304020202020204" pitchFamily="34" charset="0"/>
                      </a:endParaRPr>
                    </a:p>
                  </a:txBody>
                  <a:tcPr>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4163734929"/>
                  </a:ext>
                </a:extLst>
              </a:tr>
            </a:tbl>
          </a:graphicData>
        </a:graphic>
      </p:graphicFrame>
      <p:graphicFrame>
        <p:nvGraphicFramePr>
          <p:cNvPr id="7" name="Group 2">
            <a:extLst>
              <a:ext uri="{FF2B5EF4-FFF2-40B4-BE49-F238E27FC236}">
                <a16:creationId xmlns:a16="http://schemas.microsoft.com/office/drawing/2014/main" id="{CEA4A586-AFA5-4567-B058-ACAC73805DAB}"/>
              </a:ext>
            </a:extLst>
          </p:cNvPr>
          <p:cNvGraphicFramePr>
            <a:graphicFrameLocks/>
          </p:cNvGraphicFramePr>
          <p:nvPr>
            <p:extLst>
              <p:ext uri="{D42A27DB-BD31-4B8C-83A1-F6EECF244321}">
                <p14:modId xmlns:p14="http://schemas.microsoft.com/office/powerpoint/2010/main" val="2011244976"/>
              </p:ext>
            </p:extLst>
          </p:nvPr>
        </p:nvGraphicFramePr>
        <p:xfrm>
          <a:off x="848297" y="1690687"/>
          <a:ext cx="10515600" cy="4456725"/>
        </p:xfrm>
        <a:graphic>
          <a:graphicData uri="http://schemas.openxmlformats.org/drawingml/2006/table">
            <a:tbl>
              <a:tblPr/>
              <a:tblGrid>
                <a:gridCol w="2628900">
                  <a:extLst>
                    <a:ext uri="{9D8B030D-6E8A-4147-A177-3AD203B41FA5}">
                      <a16:colId xmlns:a16="http://schemas.microsoft.com/office/drawing/2014/main" val="20000"/>
                    </a:ext>
                  </a:extLst>
                </a:gridCol>
                <a:gridCol w="2628900">
                  <a:extLst>
                    <a:ext uri="{9D8B030D-6E8A-4147-A177-3AD203B41FA5}">
                      <a16:colId xmlns:a16="http://schemas.microsoft.com/office/drawing/2014/main" val="20001"/>
                    </a:ext>
                  </a:extLst>
                </a:gridCol>
                <a:gridCol w="2628900">
                  <a:extLst>
                    <a:ext uri="{9D8B030D-6E8A-4147-A177-3AD203B41FA5}">
                      <a16:colId xmlns:a16="http://schemas.microsoft.com/office/drawing/2014/main" val="20002"/>
                    </a:ext>
                  </a:extLst>
                </a:gridCol>
                <a:gridCol w="2628900">
                  <a:extLst>
                    <a:ext uri="{9D8B030D-6E8A-4147-A177-3AD203B41FA5}">
                      <a16:colId xmlns:a16="http://schemas.microsoft.com/office/drawing/2014/main" val="20003"/>
                    </a:ext>
                  </a:extLst>
                </a:gridCol>
              </a:tblGrid>
              <a:tr h="891345">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de-AT" sz="2800" b="1" i="0" u="none" strike="noStrike" cap="none" normalizeH="0" baseline="0" dirty="0">
                          <a:ln>
                            <a:noFill/>
                          </a:ln>
                          <a:solidFill>
                            <a:srgbClr val="FFFF00"/>
                          </a:solidFill>
                          <a:effectLst/>
                          <a:latin typeface="Arial" charset="0"/>
                        </a:rPr>
                        <a:t>BLUE</a:t>
                      </a:r>
                    </a:p>
                  </a:txBody>
                  <a:tcPr anchor="ctr" anchorCtr="1" horzOverflow="overflow">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de-AT" sz="2800" b="1" i="0" u="none" strike="noStrike" cap="none" normalizeH="0" baseline="0" dirty="0">
                          <a:ln>
                            <a:noFill/>
                          </a:ln>
                          <a:solidFill>
                            <a:srgbClr val="66FF66"/>
                          </a:solidFill>
                          <a:effectLst/>
                          <a:latin typeface="Arial" charset="0"/>
                        </a:rPr>
                        <a:t>YELLOW</a:t>
                      </a:r>
                    </a:p>
                  </a:txBody>
                  <a:tcPr anchor="ctr" anchorCtr="1" horzOverflow="overflow">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de-AT" sz="2800" b="1" i="0" u="none" strike="noStrike" cap="none" normalizeH="0" baseline="0" dirty="0">
                          <a:ln>
                            <a:noFill/>
                          </a:ln>
                          <a:solidFill>
                            <a:srgbClr val="FF0000"/>
                          </a:solidFill>
                          <a:effectLst/>
                          <a:latin typeface="Arial" charset="0"/>
                        </a:rPr>
                        <a:t>GREEN</a:t>
                      </a:r>
                    </a:p>
                  </a:txBody>
                  <a:tcPr anchor="ctr" anchorCtr="1" horzOverflow="overflow">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de-AT" sz="2800" b="1" i="0" u="none" strike="noStrike" cap="none" normalizeH="0" baseline="0" dirty="0">
                          <a:ln>
                            <a:noFill/>
                          </a:ln>
                          <a:solidFill>
                            <a:schemeClr val="accent1"/>
                          </a:solidFill>
                          <a:effectLst/>
                          <a:latin typeface="Arial" charset="0"/>
                        </a:rPr>
                        <a:t>YELLOW</a:t>
                      </a:r>
                    </a:p>
                  </a:txBody>
                  <a:tcPr anchor="ctr" anchorCtr="1" horzOverflow="overflow">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891345">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de-AT" sz="2800" b="1" i="0" u="none" strike="noStrike" cap="none" normalizeH="0" baseline="0" dirty="0">
                          <a:ln>
                            <a:noFill/>
                          </a:ln>
                          <a:solidFill>
                            <a:srgbClr val="FF0000"/>
                          </a:solidFill>
                          <a:effectLst/>
                          <a:latin typeface="Arial" charset="0"/>
                        </a:rPr>
                        <a:t>GREEN</a:t>
                      </a:r>
                    </a:p>
                  </a:txBody>
                  <a:tcPr anchor="ctr" anchorCtr="1" horzOverflow="overflow">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de-AT" sz="2800" b="1" i="0" u="none" strike="noStrike" cap="none" normalizeH="0" baseline="0" dirty="0">
                          <a:ln>
                            <a:noFill/>
                          </a:ln>
                          <a:solidFill>
                            <a:schemeClr val="accent1"/>
                          </a:solidFill>
                          <a:effectLst/>
                          <a:latin typeface="Arial" charset="0"/>
                        </a:rPr>
                        <a:t>RED</a:t>
                      </a:r>
                    </a:p>
                  </a:txBody>
                  <a:tcPr anchor="ctr" anchorCtr="1" horzOverflow="overflow">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de-AT" sz="2800" b="1" i="0" u="none" strike="noStrike" cap="none" normalizeH="0" baseline="0" dirty="0">
                          <a:ln>
                            <a:noFill/>
                          </a:ln>
                          <a:solidFill>
                            <a:schemeClr val="accent1"/>
                          </a:solidFill>
                          <a:effectLst/>
                          <a:latin typeface="Arial" charset="0"/>
                        </a:rPr>
                        <a:t>RED</a:t>
                      </a:r>
                    </a:p>
                  </a:txBody>
                  <a:tcPr anchor="ctr" anchorCtr="1" horzOverflow="overflow">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de-AT" sz="2800" b="1" i="0" u="none" strike="noStrike" cap="none" normalizeH="0" baseline="0" dirty="0">
                          <a:ln>
                            <a:noFill/>
                          </a:ln>
                          <a:solidFill>
                            <a:srgbClr val="FF0000"/>
                          </a:solidFill>
                          <a:effectLst/>
                          <a:latin typeface="Arial" charset="0"/>
                        </a:rPr>
                        <a:t>GREEN</a:t>
                      </a:r>
                    </a:p>
                  </a:txBody>
                  <a:tcPr anchor="ctr" anchorCtr="1" horzOverflow="overflow">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891345">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de-AT" sz="2800" b="1" i="0" u="none" strike="noStrike" cap="none" normalizeH="0" baseline="0" dirty="0">
                          <a:ln>
                            <a:noFill/>
                          </a:ln>
                          <a:solidFill>
                            <a:srgbClr val="66FF66"/>
                          </a:solidFill>
                          <a:effectLst/>
                          <a:latin typeface="Arial" charset="0"/>
                        </a:rPr>
                        <a:t>YELLOW</a:t>
                      </a:r>
                    </a:p>
                  </a:txBody>
                  <a:tcPr anchor="ctr" anchorCtr="1" horzOverflow="overflow">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de-AT" sz="2800" b="1" i="0" u="none" strike="noStrike" cap="none" normalizeH="0" baseline="0" dirty="0">
                          <a:ln>
                            <a:noFill/>
                          </a:ln>
                          <a:solidFill>
                            <a:srgbClr val="FFFF00"/>
                          </a:solidFill>
                          <a:effectLst/>
                          <a:latin typeface="Arial" charset="0"/>
                        </a:rPr>
                        <a:t>GREEN</a:t>
                      </a:r>
                    </a:p>
                  </a:txBody>
                  <a:tcPr anchor="ctr" anchorCtr="1" horzOverflow="overflow">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de-AT" sz="2800" b="1" i="0" u="none" strike="noStrike" cap="none" normalizeH="0" baseline="0" dirty="0">
                          <a:ln>
                            <a:noFill/>
                          </a:ln>
                          <a:solidFill>
                            <a:srgbClr val="66FF66"/>
                          </a:solidFill>
                          <a:effectLst/>
                          <a:latin typeface="Arial" charset="0"/>
                        </a:rPr>
                        <a:t>BLUE</a:t>
                      </a:r>
                    </a:p>
                  </a:txBody>
                  <a:tcPr anchor="ctr" anchorCtr="1" horzOverflow="overflow">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de-AT" sz="2800" b="1" i="0" u="none" strike="noStrike" cap="none" normalizeH="0" baseline="0" dirty="0">
                          <a:ln>
                            <a:noFill/>
                          </a:ln>
                          <a:solidFill>
                            <a:srgbClr val="FFFF00"/>
                          </a:solidFill>
                          <a:effectLst/>
                          <a:latin typeface="Arial" charset="0"/>
                        </a:rPr>
                        <a:t>RED</a:t>
                      </a:r>
                    </a:p>
                  </a:txBody>
                  <a:tcPr anchor="ctr" anchorCtr="1" horzOverflow="overflow">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891345">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de-AT" sz="2800" b="1" i="0" u="none" strike="noStrike" cap="none" normalizeH="0" baseline="0" dirty="0">
                          <a:ln>
                            <a:noFill/>
                          </a:ln>
                          <a:solidFill>
                            <a:srgbClr val="FF0000"/>
                          </a:solidFill>
                          <a:effectLst/>
                          <a:latin typeface="Arial" charset="0"/>
                        </a:rPr>
                        <a:t>BLUE</a:t>
                      </a:r>
                    </a:p>
                  </a:txBody>
                  <a:tcPr anchor="ctr" anchorCtr="1" horzOverflow="overflow">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de-AT" sz="2800" b="1" i="0" u="none" strike="noStrike" cap="none" normalizeH="0" baseline="0" dirty="0">
                          <a:ln>
                            <a:noFill/>
                          </a:ln>
                          <a:solidFill>
                            <a:srgbClr val="66FF66"/>
                          </a:solidFill>
                          <a:effectLst/>
                          <a:latin typeface="Arial" charset="0"/>
                        </a:rPr>
                        <a:t>BLUE</a:t>
                      </a:r>
                    </a:p>
                  </a:txBody>
                  <a:tcPr anchor="ctr" anchorCtr="1" horzOverflow="overflow">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de-AT" sz="2800" b="1" i="0" u="none" strike="noStrike" cap="none" normalizeH="0" baseline="0" dirty="0">
                          <a:ln>
                            <a:noFill/>
                          </a:ln>
                          <a:solidFill>
                            <a:srgbClr val="FF0000"/>
                          </a:solidFill>
                          <a:effectLst/>
                          <a:latin typeface="Arial" charset="0"/>
                        </a:rPr>
                        <a:t>YELLOW</a:t>
                      </a:r>
                    </a:p>
                  </a:txBody>
                  <a:tcPr anchor="ctr" anchorCtr="1" horzOverflow="overflow">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de-AT" sz="2800" b="1" i="0" u="none" strike="noStrike" cap="none" normalizeH="0" baseline="0" dirty="0">
                          <a:ln>
                            <a:noFill/>
                          </a:ln>
                          <a:solidFill>
                            <a:srgbClr val="FFFF00"/>
                          </a:solidFill>
                          <a:effectLst/>
                          <a:latin typeface="Arial" charset="0"/>
                        </a:rPr>
                        <a:t>GREEN</a:t>
                      </a:r>
                    </a:p>
                  </a:txBody>
                  <a:tcPr anchor="ctr" anchorCtr="1" horzOverflow="overflow">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891345">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de-AT" sz="2800" b="1" i="0" u="none" strike="noStrike" cap="none" normalizeH="0" baseline="0" dirty="0">
                          <a:ln>
                            <a:noFill/>
                          </a:ln>
                          <a:solidFill>
                            <a:srgbClr val="FFFF00"/>
                          </a:solidFill>
                          <a:effectLst/>
                          <a:latin typeface="Arial" charset="0"/>
                        </a:rPr>
                        <a:t>RED</a:t>
                      </a:r>
                    </a:p>
                  </a:txBody>
                  <a:tcPr anchor="ctr" anchorCtr="1" horzOverflow="overflow">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de-AT" sz="2800" b="1" i="0" u="none" strike="noStrike" cap="none" normalizeH="0" baseline="0" dirty="0">
                          <a:ln>
                            <a:noFill/>
                          </a:ln>
                          <a:solidFill>
                            <a:schemeClr val="accent1"/>
                          </a:solidFill>
                          <a:effectLst/>
                          <a:latin typeface="Arial" charset="0"/>
                        </a:rPr>
                        <a:t>YELLOW</a:t>
                      </a:r>
                    </a:p>
                  </a:txBody>
                  <a:tcPr anchor="ctr" anchorCtr="1" horzOverflow="overflow">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de-AT" sz="2800" b="1" i="0" u="none" strike="noStrike" cap="none" normalizeH="0" baseline="0" dirty="0">
                          <a:ln>
                            <a:noFill/>
                          </a:ln>
                          <a:solidFill>
                            <a:schemeClr val="accent1"/>
                          </a:solidFill>
                          <a:effectLst/>
                          <a:latin typeface="Arial" charset="0"/>
                        </a:rPr>
                        <a:t>RED</a:t>
                      </a:r>
                    </a:p>
                  </a:txBody>
                  <a:tcPr anchor="ctr" anchorCtr="1" horzOverflow="overflow">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de-AT" sz="2800" b="1" i="0" u="none" strike="noStrike" cap="none" normalizeH="0" baseline="0" dirty="0">
                          <a:ln>
                            <a:noFill/>
                          </a:ln>
                          <a:solidFill>
                            <a:srgbClr val="66FF66"/>
                          </a:solidFill>
                          <a:effectLst/>
                          <a:latin typeface="Arial" charset="0"/>
                        </a:rPr>
                        <a:t>BLUE</a:t>
                      </a:r>
                    </a:p>
                  </a:txBody>
                  <a:tcPr anchor="ctr" anchorCtr="1" horzOverflow="overflow">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2" name="Title 1">
            <a:extLst>
              <a:ext uri="{FF2B5EF4-FFF2-40B4-BE49-F238E27FC236}">
                <a16:creationId xmlns:a16="http://schemas.microsoft.com/office/drawing/2014/main" id="{AEEC50F3-577C-283F-2FCD-74AD14B92CC8}"/>
              </a:ext>
            </a:extLst>
          </p:cNvPr>
          <p:cNvSpPr>
            <a:spLocks noGrp="1"/>
          </p:cNvSpPr>
          <p:nvPr>
            <p:ph type="title"/>
          </p:nvPr>
        </p:nvSpPr>
        <p:spPr/>
        <p:txBody>
          <a:bodyPr/>
          <a:lstStyle/>
          <a:p>
            <a:r>
              <a:rPr lang="en-US" dirty="0"/>
              <a:t>3</a:t>
            </a:r>
            <a:r>
              <a:rPr lang="en-AT" dirty="0"/>
              <a:t>. Durchgang</a:t>
            </a:r>
          </a:p>
        </p:txBody>
      </p:sp>
    </p:spTree>
    <p:extLst>
      <p:ext uri="{BB962C8B-B14F-4D97-AF65-F5344CB8AC3E}">
        <p14:creationId xmlns:p14="http://schemas.microsoft.com/office/powerpoint/2010/main" val="368491023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wrap="square">
        <a:spAutoFit/>
      </a:bodyPr>
      <a:lstStyle>
        <a:defPPr algn="l">
          <a:defRPr sz="2000" dirty="0">
            <a:latin typeface="Arial Nova Light" panose="020B0304020202020204" pitchFamily="34" charset="0"/>
          </a:defRPr>
        </a:defPPr>
      </a:lstStyle>
    </a:spDef>
    <a:txDef>
      <a:spPr bwMode="auto">
        <a:noFill/>
        <a:ln w="9525">
          <a:noFill/>
          <a:round/>
          <a:headEnd/>
          <a:tailEnd/>
        </a:ln>
      </a:spPr>
      <a:bodyPr wrap="square" lIns="120000" tIns="62400" rIns="120000" bIns="62400">
        <a:prstTxWarp prst="textNoShape">
          <a:avLst/>
        </a:prstTxWarp>
        <a:spAutoFit/>
      </a:bodyPr>
      <a:lstStyle>
        <a:defPPr algn="r">
          <a:defRPr sz="1200" dirty="0" err="1">
            <a:solidFill>
              <a:schemeClr val="bg1">
                <a:lumMod val="50000"/>
              </a:schemeClr>
            </a:solidFill>
            <a:latin typeface="Arial Nova Light" panose="020B0304020202020204" pitchFamily="34"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Arial_Nova_Light_powerpoint">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Natalia">
      <a:majorFont>
        <a:latin typeface="Arial Nova Light"/>
        <a:ea typeface=""/>
        <a:cs typeface=""/>
      </a:majorFont>
      <a:minorFont>
        <a:latin typeface="Arial Nova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rial_Nova_Light_powerpoint" id="{D548A72B-2006-4326-9232-0DC27801B907}" vid="{D75B7DAD-CAAF-4930-BF94-C0B687359F06}"/>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3952</Words>
  <Application>Microsoft Office PowerPoint</Application>
  <PresentationFormat>Widescreen</PresentationFormat>
  <Paragraphs>386</Paragraphs>
  <Slides>42</Slides>
  <Notes>42</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42</vt:i4>
      </vt:variant>
    </vt:vector>
  </HeadingPairs>
  <TitlesOfParts>
    <vt:vector size="48" baseType="lpstr">
      <vt:lpstr>Arial</vt:lpstr>
      <vt:lpstr>Arial Nova Light</vt:lpstr>
      <vt:lpstr>Calibri</vt:lpstr>
      <vt:lpstr>Helvetica</vt:lpstr>
      <vt:lpstr>Office Theme</vt:lpstr>
      <vt:lpstr>Arial_Nova_Light_powerpoint</vt:lpstr>
      <vt:lpstr>PPB.02204UB Allgemeine Psychologie I 02 - Methoden</vt:lpstr>
      <vt:lpstr>Q&amp;A ist offen!</vt:lpstr>
      <vt:lpstr>Letzte Sitzung</vt:lpstr>
      <vt:lpstr>Methoden</vt:lpstr>
      <vt:lpstr>Methoden</vt:lpstr>
      <vt:lpstr>Klassiker: Stroop task</vt:lpstr>
      <vt:lpstr>1. Durchgang</vt:lpstr>
      <vt:lpstr>2. Durchgang</vt:lpstr>
      <vt:lpstr>3. Durchgang</vt:lpstr>
      <vt:lpstr>Ergebnisse</vt:lpstr>
      <vt:lpstr>Stroop-Experiment</vt:lpstr>
      <vt:lpstr>Reaktionszeit/Reaktion Time/ RT</vt:lpstr>
      <vt:lpstr>Wahrnehmungslabor</vt:lpstr>
      <vt:lpstr>Fehlerrate: speed-accuracy tradeoff</vt:lpstr>
      <vt:lpstr>Fehlerrate: speed-accuracy tradeoff</vt:lpstr>
      <vt:lpstr>Alternativergebniss von Stroop-Experiment</vt:lpstr>
      <vt:lpstr>Registrierung von Blickbewegungn</vt:lpstr>
      <vt:lpstr>Demonstration</vt:lpstr>
      <vt:lpstr>Pupillometrie in kognitiven Neurowissenschaften</vt:lpstr>
      <vt:lpstr>Stroop-Aufgabe</vt:lpstr>
      <vt:lpstr>Stroop-Aufgabe</vt:lpstr>
      <vt:lpstr>Q&amp;A zu diesem Teil</vt:lpstr>
      <vt:lpstr>Neurowissenschaftliche Methoden</vt:lpstr>
      <vt:lpstr>Neuronen</vt:lpstr>
      <vt:lpstr>Neuronen</vt:lpstr>
      <vt:lpstr>Neurowissenschaftliche Methoden</vt:lpstr>
      <vt:lpstr>Korrelative Methoden</vt:lpstr>
      <vt:lpstr>Invasive Methoden</vt:lpstr>
      <vt:lpstr>Invasive Methoden</vt:lpstr>
      <vt:lpstr>Elektroenzephalografie (EEG)</vt:lpstr>
      <vt:lpstr>Grundlagen</vt:lpstr>
      <vt:lpstr>EEG-Signal</vt:lpstr>
      <vt:lpstr>Oszillationen/Oscillations</vt:lpstr>
      <vt:lpstr>Oszillationen/Oscillations</vt:lpstr>
      <vt:lpstr>Frequenzen im EEG</vt:lpstr>
      <vt:lpstr>Oszillationen/Oscillations</vt:lpstr>
      <vt:lpstr>Stroop-Aufgabe</vt:lpstr>
      <vt:lpstr>Ereigniskorrelierte Potentiale</vt:lpstr>
      <vt:lpstr>Backyard brains</vt:lpstr>
      <vt:lpstr>Magnetoenzephalografie (MEG)</vt:lpstr>
      <vt:lpstr>Warum MEG?</vt:lpstr>
      <vt:lpstr>Q&amp;A zu diesem Teil</vt:lpstr>
    </vt:vector>
  </TitlesOfParts>
  <Company>Uni Graz</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Zaretskaya, Natalia (natalia.zaretskaya@uni-graz.at)</dc:creator>
  <cp:lastModifiedBy>Zaretskaya, Natalia (natalia.zaretskaya@uni-graz.at)</cp:lastModifiedBy>
  <cp:revision>836</cp:revision>
  <cp:lastPrinted>2020-03-14T14:34:10Z</cp:lastPrinted>
  <dcterms:created xsi:type="dcterms:W3CDTF">2018-02-19T12:59:04Z</dcterms:created>
  <dcterms:modified xsi:type="dcterms:W3CDTF">2024-10-10T09:04:07Z</dcterms:modified>
</cp:coreProperties>
</file>